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656"/>
  </p:normalViewPr>
  <p:slideViewPr>
    <p:cSldViewPr snapToGrid="0">
      <p:cViewPr varScale="1">
        <p:scale>
          <a:sx n="85" d="100"/>
          <a:sy n="85" d="100"/>
        </p:scale>
        <p:origin x="17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217094A-84F4-C847-BAEA-30EF1A09AB02}" type="datetimeFigureOut">
              <a:rPr lang="tr-TR" smtClean="0"/>
              <a:t>10.03.2026</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EC0183D8-6A79-1140-974D-B3739A2A66B8}"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182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17094A-84F4-C847-BAEA-30EF1A09AB0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0183D8-6A79-1140-974D-B3739A2A66B8}"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58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17094A-84F4-C847-BAEA-30EF1A09AB0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0183D8-6A79-1140-974D-B3739A2A66B8}"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36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17094A-84F4-C847-BAEA-30EF1A09AB0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0183D8-6A79-1140-974D-B3739A2A66B8}"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39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17094A-84F4-C847-BAEA-30EF1A09AB0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0183D8-6A79-1140-974D-B3739A2A66B8}"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153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17094A-84F4-C847-BAEA-30EF1A09AB02}" type="datetimeFigureOut">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0183D8-6A79-1140-974D-B3739A2A66B8}"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07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17094A-84F4-C847-BAEA-30EF1A09AB02}" type="datetimeFigureOut">
              <a:rPr lang="tr-TR" smtClean="0"/>
              <a:t>10.03.2026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C0183D8-6A79-1140-974D-B3739A2A66B8}"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44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17094A-84F4-C847-BAEA-30EF1A09AB02}" type="datetimeFigureOut">
              <a:rPr lang="tr-TR" smtClean="0"/>
              <a:t>10.03.2026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C0183D8-6A79-1140-974D-B3739A2A66B8}"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98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7094A-84F4-C847-BAEA-30EF1A09AB02}" type="datetimeFigureOut">
              <a:rPr lang="tr-TR" smtClean="0"/>
              <a:t>10.03.2026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C0183D8-6A79-1140-974D-B3739A2A66B8}" type="slidenum">
              <a:rPr lang="tr-TR" smtClean="0"/>
              <a:t>‹#›</a:t>
            </a:fld>
            <a:endParaRPr lang="tr-TR"/>
          </a:p>
        </p:txBody>
      </p:sp>
    </p:spTree>
    <p:extLst>
      <p:ext uri="{BB962C8B-B14F-4D97-AF65-F5344CB8AC3E}">
        <p14:creationId xmlns:p14="http://schemas.microsoft.com/office/powerpoint/2010/main" val="70679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17094A-84F4-C847-BAEA-30EF1A09AB02}" type="datetimeFigureOut">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0183D8-6A79-1140-974D-B3739A2A66B8}"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223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217094A-84F4-C847-BAEA-30EF1A09AB02}" type="datetimeFigureOut">
              <a:rPr lang="tr-TR" smtClean="0"/>
              <a:t>10.03.2026</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EC0183D8-6A79-1140-974D-B3739A2A66B8}"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23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217094A-84F4-C847-BAEA-30EF1A09AB02}" type="datetimeFigureOut">
              <a:rPr lang="tr-TR" smtClean="0"/>
              <a:t>10.03.2026</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C0183D8-6A79-1140-974D-B3739A2A66B8}"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90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DFB8C-F11C-F7B9-65A1-4ACC64E64DF9}"/>
              </a:ext>
            </a:extLst>
          </p:cNvPr>
          <p:cNvSpPr>
            <a:spLocks noGrp="1"/>
          </p:cNvSpPr>
          <p:nvPr>
            <p:ph type="ctrTitle"/>
          </p:nvPr>
        </p:nvSpPr>
        <p:spPr/>
        <p:txBody>
          <a:bodyPr>
            <a:normAutofit fontScale="90000"/>
          </a:bodyPr>
          <a:lstStyle/>
          <a:p>
            <a:r>
              <a:rPr lang="tr-TR" dirty="0" err="1"/>
              <a:t>Metindilbilimin</a:t>
            </a:r>
            <a:r>
              <a:rPr lang="tr-TR" dirty="0"/>
              <a:t> Türkçe Öğretimindeki Yeri</a:t>
            </a:r>
          </a:p>
        </p:txBody>
      </p:sp>
    </p:spTree>
    <p:extLst>
      <p:ext uri="{BB962C8B-B14F-4D97-AF65-F5344CB8AC3E}">
        <p14:creationId xmlns:p14="http://schemas.microsoft.com/office/powerpoint/2010/main" val="367175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DE332BF6-9E28-27D7-A275-18FDBE4443F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2E3581-6A8C-B249-4E85-33420770C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3AF807-16D6-F1A3-0845-850BA307CDA4}"/>
              </a:ext>
            </a:extLst>
          </p:cNvPr>
          <p:cNvSpPr>
            <a:spLocks noGrp="1"/>
          </p:cNvSpPr>
          <p:nvPr>
            <p:ph type="title"/>
          </p:nvPr>
        </p:nvSpPr>
        <p:spPr>
          <a:xfrm>
            <a:off x="844476" y="1600199"/>
            <a:ext cx="3539266" cy="4297680"/>
          </a:xfrm>
        </p:spPr>
        <p:txBody>
          <a:bodyPr anchor="ctr">
            <a:normAutofit/>
          </a:bodyPr>
          <a:lstStyle/>
          <a:p>
            <a:r>
              <a:rPr lang="tr-TR" dirty="0"/>
              <a:t>BAŞARISIZ BİR METİN ÖRNEĞİ</a:t>
            </a:r>
          </a:p>
        </p:txBody>
      </p:sp>
      <p:cxnSp>
        <p:nvCxnSpPr>
          <p:cNvPr id="10" name="Straight Connector 9">
            <a:extLst>
              <a:ext uri="{FF2B5EF4-FFF2-40B4-BE49-F238E27FC236}">
                <a16:creationId xmlns:a16="http://schemas.microsoft.com/office/drawing/2014/main" id="{38D0ECDA-54E2-E645-2FDB-D46281CDD5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3A422310-9361-62DF-576D-5B9DDD330326}"/>
              </a:ext>
            </a:extLst>
          </p:cNvPr>
          <p:cNvSpPr>
            <a:spLocks noGrp="1"/>
          </p:cNvSpPr>
          <p:nvPr>
            <p:ph idx="1"/>
          </p:nvPr>
        </p:nvSpPr>
        <p:spPr>
          <a:xfrm>
            <a:off x="4924851" y="368135"/>
            <a:ext cx="6130003" cy="6092042"/>
          </a:xfrm>
        </p:spPr>
        <p:txBody>
          <a:bodyPr anchor="ctr">
            <a:normAutofit fontScale="77500" lnSpcReduction="20000"/>
          </a:bodyPr>
          <a:lstStyle/>
          <a:p>
            <a:pPr marL="0" indent="0">
              <a:buNone/>
            </a:pPr>
            <a:r>
              <a:rPr lang="tr-TR" b="1" dirty="0"/>
              <a:t>Sakla Samanı Gelir Zamanı</a:t>
            </a:r>
            <a:endParaRPr lang="tr-TR" dirty="0"/>
          </a:p>
          <a:p>
            <a:pPr marL="0" indent="0">
              <a:buNone/>
            </a:pPr>
            <a:r>
              <a:rPr lang="tr-TR" dirty="0"/>
              <a:t>Sakla samanı gelir zamanı atasözü çok eski bir atasözüdür ve eskiden insanlar bunu çok söylerdi çünkü saman saklamak önemliydi. Bu atasözü bazı şeyleri hemen atmamak gerektiğini anlatır çünkü sonra lazım olabilir. Mesela insanlar bazen eski eşyaları atıyorlar ama sonra lazım olunca bulamıyor ve tekrar almak zorunda kalıyorlar.</a:t>
            </a:r>
          </a:p>
          <a:p>
            <a:pPr marL="0" indent="0">
              <a:buNone/>
            </a:pPr>
            <a:r>
              <a:rPr lang="tr-TR" dirty="0"/>
              <a:t>Eskiden köylerde insanlar saman saklardı çünkü hayvanlar vardı ve kışın hayvanlar saman yerdi. Kış ayları soğuk olur bu yüzden hazırlık yapmak gerekir. Hazırlık yapmayan insanlar zor durumda kalabilir çünkü kış zor geçebilir. Bu yüzden bazı insanlar yazın çok çalışırdı. Günümüzde ise insanlar daha çok şehirde yaşıyorlar ve hayvan beslemiyor.</a:t>
            </a:r>
          </a:p>
          <a:p>
            <a:pPr marL="0" indent="0">
              <a:buNone/>
            </a:pPr>
            <a:r>
              <a:rPr lang="tr-TR" dirty="0"/>
              <a:t>Atasözleri bize öğüt verir. Mesela “Ayağını yorganına göre uzat” atasözü de vardır. Bu atasözü de harcamalarla ilgilidir ve fazla harcama yapılmaması gerektiğini anlatır. İnsanlar bazen alışverişe gidiyor ve gereksiz şeyler alıyorlar sonra pişman oluyor.</a:t>
            </a:r>
          </a:p>
          <a:p>
            <a:pPr marL="0" indent="0">
              <a:buNone/>
            </a:pPr>
            <a:r>
              <a:rPr lang="tr-TR" dirty="0"/>
              <a:t>Bazı insanlar ise eski eşyaları saklamayı sevmez ve evde yer kaplıyor diye hemen atarlar. Ama bazı şeyler sonra lazım olabilir mesela eski defterler veya bazı eşyalar. Çünkü bazı eşyalar ileride tekrar kullanılabilir. İnsanlar bazen bunu düşünmüyor.</a:t>
            </a:r>
          </a:p>
          <a:p>
            <a:pPr marL="0" indent="0">
              <a:buNone/>
            </a:pPr>
            <a:r>
              <a:rPr lang="tr-TR" dirty="0"/>
              <a:t>Sonuç olarak sakla samanı gelir zamanı atasözü önemli bir atasözüdür ve bize bazı şeyleri hemen atmamak gerektiğini anlatıyor ve tasarruf yapmak önemli olduğunu söyler.</a:t>
            </a:r>
          </a:p>
        </p:txBody>
      </p:sp>
    </p:spTree>
    <p:extLst>
      <p:ext uri="{BB962C8B-B14F-4D97-AF65-F5344CB8AC3E}">
        <p14:creationId xmlns:p14="http://schemas.microsoft.com/office/powerpoint/2010/main" val="209229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7F24E669-2F3C-4C86-9B34-5787D761AFB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2EC08F-8BD2-13BC-2B7F-C9F43BF37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9DD5B97-18EA-7759-5BE3-FB89DA61E6C0}"/>
              </a:ext>
            </a:extLst>
          </p:cNvPr>
          <p:cNvSpPr>
            <a:spLocks noGrp="1"/>
          </p:cNvSpPr>
          <p:nvPr>
            <p:ph type="title"/>
          </p:nvPr>
        </p:nvSpPr>
        <p:spPr>
          <a:xfrm>
            <a:off x="844476" y="1600199"/>
            <a:ext cx="3539266" cy="4297680"/>
          </a:xfrm>
        </p:spPr>
        <p:txBody>
          <a:bodyPr anchor="ctr">
            <a:normAutofit/>
          </a:bodyPr>
          <a:lstStyle/>
          <a:p>
            <a:r>
              <a:rPr lang="tr-TR" dirty="0"/>
              <a:t>NASIL ÖĞRETİLİR?</a:t>
            </a:r>
          </a:p>
        </p:txBody>
      </p:sp>
      <p:cxnSp>
        <p:nvCxnSpPr>
          <p:cNvPr id="10" name="Straight Connector 9">
            <a:extLst>
              <a:ext uri="{FF2B5EF4-FFF2-40B4-BE49-F238E27FC236}">
                <a16:creationId xmlns:a16="http://schemas.microsoft.com/office/drawing/2014/main" id="{3796C33B-2AE8-262E-FC77-9A883767AC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6FFF91E-0AAF-8EFD-3603-3B6DED9AD78F}"/>
              </a:ext>
            </a:extLst>
          </p:cNvPr>
          <p:cNvSpPr>
            <a:spLocks noGrp="1"/>
          </p:cNvSpPr>
          <p:nvPr>
            <p:ph idx="1"/>
          </p:nvPr>
        </p:nvSpPr>
        <p:spPr>
          <a:xfrm>
            <a:off x="4924851" y="368135"/>
            <a:ext cx="6130003" cy="6092042"/>
          </a:xfrm>
        </p:spPr>
        <p:txBody>
          <a:bodyPr anchor="ctr">
            <a:normAutofit/>
          </a:bodyPr>
          <a:lstStyle/>
          <a:p>
            <a:pPr marL="0" indent="0">
              <a:buNone/>
            </a:pPr>
            <a:r>
              <a:rPr lang="tr-TR" b="1" dirty="0"/>
              <a:t>Zamirler, sıfatlar, edatlar… kalın veya altı çizili yazılır. Öyküdeki tüm dilbilgisel yapılar tek tek belirlenir ve öğrencilerden bulmaları istenir.</a:t>
            </a:r>
          </a:p>
          <a:p>
            <a:pPr marL="0" indent="0">
              <a:buNone/>
            </a:pPr>
            <a:endParaRPr lang="tr-TR" b="1" dirty="0"/>
          </a:p>
          <a:p>
            <a:pPr marL="0" indent="0">
              <a:buNone/>
            </a:pPr>
            <a:r>
              <a:rPr lang="tr-TR" b="1" dirty="0"/>
              <a:t>Bunu </a:t>
            </a:r>
            <a:r>
              <a:rPr lang="tr-TR" dirty="0"/>
              <a:t>(10. satır)</a:t>
            </a:r>
            <a:endParaRPr lang="tr-TR" b="1" dirty="0"/>
          </a:p>
          <a:p>
            <a:pPr marL="0" indent="0">
              <a:buNone/>
            </a:pPr>
            <a:r>
              <a:rPr lang="tr-TR" b="1" dirty="0"/>
              <a:t>Öbürü </a:t>
            </a:r>
            <a:r>
              <a:rPr lang="tr-TR" dirty="0"/>
              <a:t>(24. satır)</a:t>
            </a:r>
            <a:endParaRPr lang="tr-TR" b="1" dirty="0"/>
          </a:p>
          <a:p>
            <a:pPr marL="0" indent="0">
              <a:buNone/>
            </a:pPr>
            <a:r>
              <a:rPr lang="tr-TR" u="sng" dirty="0"/>
              <a:t>O</a:t>
            </a:r>
            <a:r>
              <a:rPr lang="tr-TR" dirty="0"/>
              <a:t> da </a:t>
            </a:r>
            <a:r>
              <a:rPr lang="tr-TR" u="sng" dirty="0"/>
              <a:t>beni</a:t>
            </a:r>
            <a:r>
              <a:rPr lang="tr-TR" dirty="0"/>
              <a:t> sever (95. satır)</a:t>
            </a:r>
          </a:p>
          <a:p>
            <a:pPr marL="0" indent="0">
              <a:buNone/>
            </a:pPr>
            <a:endParaRPr lang="tr-TR" dirty="0"/>
          </a:p>
        </p:txBody>
      </p:sp>
    </p:spTree>
    <p:extLst>
      <p:ext uri="{BB962C8B-B14F-4D97-AF65-F5344CB8AC3E}">
        <p14:creationId xmlns:p14="http://schemas.microsoft.com/office/powerpoint/2010/main" val="184026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79571CCF-5D7D-C26D-9133-A55EE771BC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8E62C9-EA77-5EB3-C130-83A03C0BB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105B6B7-578D-87D8-3513-989920CBB7F2}"/>
              </a:ext>
            </a:extLst>
          </p:cNvPr>
          <p:cNvSpPr>
            <a:spLocks noGrp="1"/>
          </p:cNvSpPr>
          <p:nvPr>
            <p:ph type="title"/>
          </p:nvPr>
        </p:nvSpPr>
        <p:spPr>
          <a:xfrm>
            <a:off x="844476" y="1600199"/>
            <a:ext cx="3539266" cy="4297680"/>
          </a:xfrm>
        </p:spPr>
        <p:txBody>
          <a:bodyPr anchor="ctr">
            <a:normAutofit/>
          </a:bodyPr>
          <a:lstStyle/>
          <a:p>
            <a:r>
              <a:rPr lang="tr-TR" dirty="0"/>
              <a:t>NASIL ÖĞRETİLİR?</a:t>
            </a:r>
          </a:p>
        </p:txBody>
      </p:sp>
      <p:cxnSp>
        <p:nvCxnSpPr>
          <p:cNvPr id="10" name="Straight Connector 9">
            <a:extLst>
              <a:ext uri="{FF2B5EF4-FFF2-40B4-BE49-F238E27FC236}">
                <a16:creationId xmlns:a16="http://schemas.microsoft.com/office/drawing/2014/main" id="{9A2C25F2-8A46-053A-4B9C-649E32742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B51182D-A007-E7F4-220C-385F6E255A2F}"/>
              </a:ext>
            </a:extLst>
          </p:cNvPr>
          <p:cNvSpPr>
            <a:spLocks noGrp="1"/>
          </p:cNvSpPr>
          <p:nvPr>
            <p:ph idx="1"/>
          </p:nvPr>
        </p:nvSpPr>
        <p:spPr>
          <a:xfrm>
            <a:off x="4924851" y="368135"/>
            <a:ext cx="6130003" cy="6092042"/>
          </a:xfrm>
        </p:spPr>
        <p:txBody>
          <a:bodyPr anchor="ctr">
            <a:normAutofit/>
          </a:bodyPr>
          <a:lstStyle/>
          <a:p>
            <a:pPr marL="0" indent="0">
              <a:buNone/>
            </a:pPr>
            <a:r>
              <a:rPr lang="tr-TR" b="1" dirty="0"/>
              <a:t>İsmin yerine geçen kelimeler hangileridir?</a:t>
            </a:r>
          </a:p>
          <a:p>
            <a:pPr marL="0" indent="0">
              <a:buNone/>
            </a:pPr>
            <a:endParaRPr lang="tr-TR" b="1" dirty="0"/>
          </a:p>
          <a:p>
            <a:pPr marL="0" indent="0">
              <a:buNone/>
            </a:pPr>
            <a:r>
              <a:rPr lang="tr-TR" b="1" dirty="0"/>
              <a:t>Zaman belirten kelimeler hangileridir?</a:t>
            </a:r>
          </a:p>
          <a:p>
            <a:pPr marL="0" indent="0">
              <a:buNone/>
            </a:pPr>
            <a:endParaRPr lang="tr-TR" b="1" dirty="0"/>
          </a:p>
          <a:p>
            <a:pPr marL="0" indent="0">
              <a:buNone/>
            </a:pPr>
            <a:r>
              <a:rPr lang="tr-TR" dirty="0"/>
              <a:t>Gibi soru cümleleri ile öğrencinin dikkati belirli kelimeler üzerinde yoğunlaştırılır.</a:t>
            </a:r>
          </a:p>
        </p:txBody>
      </p:sp>
    </p:spTree>
    <p:extLst>
      <p:ext uri="{BB962C8B-B14F-4D97-AF65-F5344CB8AC3E}">
        <p14:creationId xmlns:p14="http://schemas.microsoft.com/office/powerpoint/2010/main" val="290214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937A3C2E-65CF-66C2-06C1-680C897370B8}"/>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52" name="Picture 5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8" name="Rectangle 5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E3B02F56-C53D-C794-C28A-B843F23A01E3}"/>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NASIL ÖĞRETİLİR?</a:t>
            </a:r>
          </a:p>
        </p:txBody>
      </p:sp>
      <p:sp>
        <p:nvSpPr>
          <p:cNvPr id="3" name="İçerik Yer Tutucusu 2">
            <a:extLst>
              <a:ext uri="{FF2B5EF4-FFF2-40B4-BE49-F238E27FC236}">
                <a16:creationId xmlns:a16="http://schemas.microsoft.com/office/drawing/2014/main" id="{6FEA883F-5EB1-71BD-4D47-8F70E745AB37}"/>
              </a:ext>
            </a:extLst>
          </p:cNvPr>
          <p:cNvSpPr>
            <a:spLocks noGrp="1"/>
          </p:cNvSpPr>
          <p:nvPr>
            <p:ph idx="1"/>
          </p:nvPr>
        </p:nvSpPr>
        <p:spPr>
          <a:xfrm>
            <a:off x="1452617" y="3531204"/>
            <a:ext cx="4171479" cy="1610643"/>
          </a:xfrm>
        </p:spPr>
        <p:txBody>
          <a:bodyPr vert="horz" lIns="91440" tIns="91440" rIns="91440" bIns="91440" rtlCol="0">
            <a:normAutofit/>
          </a:bodyPr>
          <a:lstStyle/>
          <a:p>
            <a:pPr marL="0" indent="0">
              <a:buNone/>
            </a:pPr>
            <a:r>
              <a:rPr lang="en-US" sz="1600" cap="all"/>
              <a:t>Boşluk doldurma etkinlikleri yapılır.</a:t>
            </a:r>
          </a:p>
        </p:txBody>
      </p:sp>
      <p:cxnSp>
        <p:nvCxnSpPr>
          <p:cNvPr id="62" name="Straight Connector 6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Resim 4" descr="metin, yazı tipi, sayı, numara, doküman, belge içeren bir resim&#10;&#10;Yapay zeka tarafından oluşturulmuş içerik yanlış olabilir.">
            <a:extLst>
              <a:ext uri="{FF2B5EF4-FFF2-40B4-BE49-F238E27FC236}">
                <a16:creationId xmlns:a16="http://schemas.microsoft.com/office/drawing/2014/main" id="{9CBEC684-61D0-D2BA-E84B-B32203451F1A}"/>
              </a:ext>
            </a:extLst>
          </p:cNvPr>
          <p:cNvPicPr>
            <a:picLocks noChangeAspect="1"/>
          </p:cNvPicPr>
          <p:nvPr/>
        </p:nvPicPr>
        <p:blipFill>
          <a:blip r:embed="rId3"/>
          <a:stretch>
            <a:fillRect/>
          </a:stretch>
        </p:blipFill>
        <p:spPr>
          <a:xfrm>
            <a:off x="6094411" y="1964060"/>
            <a:ext cx="4960442" cy="2343808"/>
          </a:xfrm>
          <a:prstGeom prst="rect">
            <a:avLst/>
          </a:prstGeom>
        </p:spPr>
      </p:pic>
      <p:pic>
        <p:nvPicPr>
          <p:cNvPr id="64" name="Picture 6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6" name="Straight Connector 6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84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27D3A29F-9407-F58E-4D76-E7D93340D1AD}"/>
            </a:ext>
          </a:extLst>
        </p:cNvPr>
        <p:cNvGrpSpPr/>
        <p:nvPr/>
      </p:nvGrpSpPr>
      <p:grpSpPr>
        <a:xfrm>
          <a:off x="0" y="0"/>
          <a:ext cx="0" cy="0"/>
          <a:chOff x="0" y="0"/>
          <a:chExt cx="0" cy="0"/>
        </a:xfrm>
      </p:grpSpPr>
      <p:sp>
        <p:nvSpPr>
          <p:cNvPr id="103" name="Rectangle 9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105" name="Picture 9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7" name="Straight Connector 9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9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0" name="Rectangle 9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1B64C7DC-1599-7162-4416-CFF87F5AD4DA}"/>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NASIL ÖĞRETİLİR?</a:t>
            </a:r>
          </a:p>
        </p:txBody>
      </p:sp>
      <p:sp>
        <p:nvSpPr>
          <p:cNvPr id="3" name="İçerik Yer Tutucusu 2">
            <a:extLst>
              <a:ext uri="{FF2B5EF4-FFF2-40B4-BE49-F238E27FC236}">
                <a16:creationId xmlns:a16="http://schemas.microsoft.com/office/drawing/2014/main" id="{1BBBB6DD-3126-70F0-0350-1EF3853FD6D3}"/>
              </a:ext>
            </a:extLst>
          </p:cNvPr>
          <p:cNvSpPr>
            <a:spLocks noGrp="1"/>
          </p:cNvSpPr>
          <p:nvPr>
            <p:ph idx="1"/>
          </p:nvPr>
        </p:nvSpPr>
        <p:spPr>
          <a:xfrm>
            <a:off x="1452617" y="3531204"/>
            <a:ext cx="4171479" cy="1610643"/>
          </a:xfrm>
        </p:spPr>
        <p:txBody>
          <a:bodyPr vert="horz" lIns="91440" tIns="91440" rIns="91440" bIns="91440" rtlCol="0">
            <a:normAutofit/>
          </a:bodyPr>
          <a:lstStyle/>
          <a:p>
            <a:pPr marL="0" indent="0">
              <a:buNone/>
            </a:pPr>
            <a:r>
              <a:rPr lang="en-US" sz="1600" cap="all" dirty="0" err="1"/>
              <a:t>Akılda</a:t>
            </a:r>
            <a:r>
              <a:rPr lang="en-US" sz="1600" cap="all" dirty="0"/>
              <a:t> </a:t>
            </a:r>
            <a:r>
              <a:rPr lang="en-US" sz="1600" cap="all" dirty="0" err="1"/>
              <a:t>kalanlar</a:t>
            </a:r>
            <a:r>
              <a:rPr lang="en-US" sz="1600" cap="all" dirty="0"/>
              <a:t> </a:t>
            </a:r>
            <a:r>
              <a:rPr lang="en-US" sz="1600" cap="all" dirty="0" err="1"/>
              <a:t>yeniden</a:t>
            </a:r>
            <a:r>
              <a:rPr lang="en-US" sz="1600" cap="all" dirty="0"/>
              <a:t> </a:t>
            </a:r>
            <a:r>
              <a:rPr lang="en-US" sz="1600" cap="all" dirty="0" err="1"/>
              <a:t>yazdırılır</a:t>
            </a:r>
            <a:endParaRPr lang="en-US" sz="1600" cap="all" dirty="0"/>
          </a:p>
        </p:txBody>
      </p:sp>
      <p:cxnSp>
        <p:nvCxnSpPr>
          <p:cNvPr id="104" name="Straight Connector 10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Resim 7" descr="metin, ekran görüntüsü, sayı, numara içeren bir resim&#10;&#10;Yapay zeka tarafından oluşturulmuş içerik yanlış olabilir.">
            <a:extLst>
              <a:ext uri="{FF2B5EF4-FFF2-40B4-BE49-F238E27FC236}">
                <a16:creationId xmlns:a16="http://schemas.microsoft.com/office/drawing/2014/main" id="{78A92183-013B-6820-1D70-D8F8FBF8C977}"/>
              </a:ext>
            </a:extLst>
          </p:cNvPr>
          <p:cNvPicPr>
            <a:picLocks noChangeAspect="1"/>
          </p:cNvPicPr>
          <p:nvPr/>
        </p:nvPicPr>
        <p:blipFill>
          <a:blip r:embed="rId3"/>
          <a:stretch>
            <a:fillRect/>
          </a:stretch>
        </p:blipFill>
        <p:spPr>
          <a:xfrm>
            <a:off x="6094411" y="1480417"/>
            <a:ext cx="4960442" cy="3311094"/>
          </a:xfrm>
          <a:prstGeom prst="rect">
            <a:avLst/>
          </a:prstGeom>
        </p:spPr>
      </p:pic>
      <p:pic>
        <p:nvPicPr>
          <p:cNvPr id="106" name="Picture 10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8" name="Straight Connector 10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2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94F3352E-8287-12CA-BD7F-C9836F28E77E}"/>
            </a:ext>
          </a:extLst>
        </p:cNvPr>
        <p:cNvGrpSpPr/>
        <p:nvPr/>
      </p:nvGrpSpPr>
      <p:grpSpPr>
        <a:xfrm>
          <a:off x="0" y="0"/>
          <a:ext cx="0" cy="0"/>
          <a:chOff x="0" y="0"/>
          <a:chExt cx="0" cy="0"/>
        </a:xfrm>
      </p:grpSpPr>
      <p:sp>
        <p:nvSpPr>
          <p:cNvPr id="115" name="Rectangle 1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117" name="Picture 1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9" name="Straight Connector 1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3" name="Rectangle 122">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020135BF-2966-D7A2-7D16-2692DA83D746}"/>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NASIL ÖĞRETİLİR?</a:t>
            </a:r>
          </a:p>
        </p:txBody>
      </p:sp>
      <p:sp>
        <p:nvSpPr>
          <p:cNvPr id="3" name="İçerik Yer Tutucusu 2">
            <a:extLst>
              <a:ext uri="{FF2B5EF4-FFF2-40B4-BE49-F238E27FC236}">
                <a16:creationId xmlns:a16="http://schemas.microsoft.com/office/drawing/2014/main" id="{0E7E9E62-85DC-BB88-24C2-78F3C2DBEB46}"/>
              </a:ext>
            </a:extLst>
          </p:cNvPr>
          <p:cNvSpPr>
            <a:spLocks noGrp="1"/>
          </p:cNvSpPr>
          <p:nvPr>
            <p:ph idx="1"/>
          </p:nvPr>
        </p:nvSpPr>
        <p:spPr>
          <a:xfrm>
            <a:off x="1452617" y="3531204"/>
            <a:ext cx="4171479" cy="1610643"/>
          </a:xfrm>
        </p:spPr>
        <p:txBody>
          <a:bodyPr vert="horz" lIns="91440" tIns="91440" rIns="91440" bIns="91440" rtlCol="0">
            <a:normAutofit/>
          </a:bodyPr>
          <a:lstStyle/>
          <a:p>
            <a:pPr marL="0" indent="0">
              <a:buNone/>
            </a:pPr>
            <a:r>
              <a:rPr lang="en-US" sz="1600" cap="all"/>
              <a:t>Tekrarlanan</a:t>
            </a:r>
            <a:r>
              <a:rPr lang="en-US" sz="1600" cap="all" dirty="0"/>
              <a:t> </a:t>
            </a:r>
            <a:r>
              <a:rPr lang="en-US" sz="1600" cap="all"/>
              <a:t>sözcükleri</a:t>
            </a:r>
            <a:r>
              <a:rPr lang="en-US" sz="1600" cap="all" dirty="0"/>
              <a:t> </a:t>
            </a:r>
            <a:r>
              <a:rPr lang="en-US" sz="1600" cap="all"/>
              <a:t>bulalım</a:t>
            </a:r>
            <a:endParaRPr lang="en-US" sz="1600" cap="all" dirty="0"/>
          </a:p>
        </p:txBody>
      </p:sp>
      <p:cxnSp>
        <p:nvCxnSpPr>
          <p:cNvPr id="127" name="Straight Connector 126">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Resim 4" descr="metin, yazı tipi, ekran görüntüsü içeren bir resim&#10;&#10;Yapay zeka tarafından oluşturulmuş içerik yanlış olabilir.">
            <a:extLst>
              <a:ext uri="{FF2B5EF4-FFF2-40B4-BE49-F238E27FC236}">
                <a16:creationId xmlns:a16="http://schemas.microsoft.com/office/drawing/2014/main" id="{717DC29A-08CD-0501-5460-7095AB337589}"/>
              </a:ext>
            </a:extLst>
          </p:cNvPr>
          <p:cNvPicPr>
            <a:picLocks noChangeAspect="1"/>
          </p:cNvPicPr>
          <p:nvPr/>
        </p:nvPicPr>
        <p:blipFill>
          <a:blip r:embed="rId3"/>
          <a:stretch>
            <a:fillRect/>
          </a:stretch>
        </p:blipFill>
        <p:spPr>
          <a:xfrm>
            <a:off x="6094411" y="810758"/>
            <a:ext cx="4960442" cy="4650412"/>
          </a:xfrm>
          <a:prstGeom prst="rect">
            <a:avLst/>
          </a:prstGeom>
        </p:spPr>
      </p:pic>
      <p:pic>
        <p:nvPicPr>
          <p:cNvPr id="129" name="Picture 128">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1" name="Straight Connector 130">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46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A34BF7DE-BAC5-ABB2-728F-C582E5FEA6ED}"/>
            </a:ext>
          </a:extLst>
        </p:cNvPr>
        <p:cNvGrpSpPr/>
        <p:nvPr/>
      </p:nvGrpSpPr>
      <p:grpSpPr>
        <a:xfrm>
          <a:off x="0" y="0"/>
          <a:ext cx="0" cy="0"/>
          <a:chOff x="0" y="0"/>
          <a:chExt cx="0" cy="0"/>
        </a:xfrm>
      </p:grpSpPr>
      <p:sp>
        <p:nvSpPr>
          <p:cNvPr id="115" name="Rectangle 114">
            <a:extLst>
              <a:ext uri="{FF2B5EF4-FFF2-40B4-BE49-F238E27FC236}">
                <a16:creationId xmlns:a16="http://schemas.microsoft.com/office/drawing/2014/main" id="{4C8BA1C1-30E2-D5FE-20DB-B24CE02CC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117" name="Picture 116">
            <a:extLst>
              <a:ext uri="{FF2B5EF4-FFF2-40B4-BE49-F238E27FC236}">
                <a16:creationId xmlns:a16="http://schemas.microsoft.com/office/drawing/2014/main" id="{9C86A169-6C21-2053-8D03-EBD37D0A99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9" name="Straight Connector 118">
            <a:extLst>
              <a:ext uri="{FF2B5EF4-FFF2-40B4-BE49-F238E27FC236}">
                <a16:creationId xmlns:a16="http://schemas.microsoft.com/office/drawing/2014/main" id="{BEEED177-BE2C-6BBD-3145-9093C42C66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DAD183E-D57E-48C4-235D-9C1DB99CDC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3" name="Rectangle 122">
            <a:extLst>
              <a:ext uri="{FF2B5EF4-FFF2-40B4-BE49-F238E27FC236}">
                <a16:creationId xmlns:a16="http://schemas.microsoft.com/office/drawing/2014/main" id="{74957248-7945-B466-9685-0BC5373D9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BCAF5CC-CC7D-9455-DACF-A72750CA5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CDF5B054-96E0-A326-3C37-D9FFAEFB4480}"/>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NASIL ÖĞRETİLİR?</a:t>
            </a:r>
          </a:p>
        </p:txBody>
      </p:sp>
      <p:sp>
        <p:nvSpPr>
          <p:cNvPr id="3" name="İçerik Yer Tutucusu 2">
            <a:extLst>
              <a:ext uri="{FF2B5EF4-FFF2-40B4-BE49-F238E27FC236}">
                <a16:creationId xmlns:a16="http://schemas.microsoft.com/office/drawing/2014/main" id="{26719C75-0F11-0E3D-D938-E3C9E3A78B6D}"/>
              </a:ext>
            </a:extLst>
          </p:cNvPr>
          <p:cNvSpPr>
            <a:spLocks noGrp="1"/>
          </p:cNvSpPr>
          <p:nvPr>
            <p:ph idx="1"/>
          </p:nvPr>
        </p:nvSpPr>
        <p:spPr>
          <a:xfrm>
            <a:off x="1452617" y="3531204"/>
            <a:ext cx="4171479" cy="1610643"/>
          </a:xfrm>
        </p:spPr>
        <p:txBody>
          <a:bodyPr vert="horz" lIns="91440" tIns="91440" rIns="91440" bIns="91440" rtlCol="0">
            <a:normAutofit/>
          </a:bodyPr>
          <a:lstStyle/>
          <a:p>
            <a:pPr marL="0" indent="0">
              <a:buNone/>
            </a:pPr>
            <a:r>
              <a:rPr lang="en-US" sz="1600" cap="all" dirty="0" err="1"/>
              <a:t>Farklı</a:t>
            </a:r>
            <a:r>
              <a:rPr lang="en-US" sz="1600" cap="all" dirty="0"/>
              <a:t> </a:t>
            </a:r>
            <a:r>
              <a:rPr lang="en-US" sz="1600" cap="all" dirty="0" err="1"/>
              <a:t>metinler</a:t>
            </a:r>
            <a:endParaRPr lang="en-US" sz="1600" cap="all" dirty="0"/>
          </a:p>
          <a:p>
            <a:pPr marL="0" indent="0">
              <a:buNone/>
            </a:pPr>
            <a:r>
              <a:rPr lang="en-US" sz="1600" cap="all" dirty="0" err="1"/>
              <a:t>Grup</a:t>
            </a:r>
            <a:r>
              <a:rPr lang="en-US" sz="1600" cap="all" dirty="0"/>
              <a:t> </a:t>
            </a:r>
            <a:r>
              <a:rPr lang="en-US" sz="1600" cap="all" dirty="0" err="1"/>
              <a:t>çalışması</a:t>
            </a:r>
            <a:endParaRPr lang="en-US" sz="1600" cap="all" dirty="0"/>
          </a:p>
        </p:txBody>
      </p:sp>
      <p:cxnSp>
        <p:nvCxnSpPr>
          <p:cNvPr id="127" name="Straight Connector 126">
            <a:extLst>
              <a:ext uri="{FF2B5EF4-FFF2-40B4-BE49-F238E27FC236}">
                <a16:creationId xmlns:a16="http://schemas.microsoft.com/office/drawing/2014/main" id="{4716C960-0A02-F69B-8E2F-053F01E014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9" name="Picture 128">
            <a:extLst>
              <a:ext uri="{FF2B5EF4-FFF2-40B4-BE49-F238E27FC236}">
                <a16:creationId xmlns:a16="http://schemas.microsoft.com/office/drawing/2014/main" id="{0BBE5501-5CF4-DB0E-6941-69101EDDC0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1" name="Straight Connector 130">
            <a:extLst>
              <a:ext uri="{FF2B5EF4-FFF2-40B4-BE49-F238E27FC236}">
                <a16:creationId xmlns:a16="http://schemas.microsoft.com/office/drawing/2014/main" id="{846978E3-BC64-CA27-2591-E36006AA1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Resim 5" descr="metin, yazı tipi, ekran görüntüsü, doküman, belge içeren bir resim&#10;&#10;Yapay zeka tarafından oluşturulmuş içerik yanlış olabilir.">
            <a:extLst>
              <a:ext uri="{FF2B5EF4-FFF2-40B4-BE49-F238E27FC236}">
                <a16:creationId xmlns:a16="http://schemas.microsoft.com/office/drawing/2014/main" id="{19536033-4E67-27D3-DEC1-0EFFBAA87176}"/>
              </a:ext>
            </a:extLst>
          </p:cNvPr>
          <p:cNvPicPr>
            <a:picLocks noChangeAspect="1"/>
          </p:cNvPicPr>
          <p:nvPr/>
        </p:nvPicPr>
        <p:blipFill>
          <a:blip r:embed="rId3"/>
          <a:stretch>
            <a:fillRect/>
          </a:stretch>
        </p:blipFill>
        <p:spPr>
          <a:xfrm>
            <a:off x="6186561" y="0"/>
            <a:ext cx="4868291" cy="6115048"/>
          </a:xfrm>
          <a:prstGeom prst="rect">
            <a:avLst/>
          </a:prstGeom>
        </p:spPr>
      </p:pic>
    </p:spTree>
    <p:extLst>
      <p:ext uri="{BB962C8B-B14F-4D97-AF65-F5344CB8AC3E}">
        <p14:creationId xmlns:p14="http://schemas.microsoft.com/office/powerpoint/2010/main" val="358626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021193-CD06-880A-81C2-9D8167EC9114}"/>
              </a:ext>
            </a:extLst>
          </p:cNvPr>
          <p:cNvSpPr>
            <a:spLocks noGrp="1"/>
          </p:cNvSpPr>
          <p:nvPr>
            <p:ph type="title"/>
          </p:nvPr>
        </p:nvSpPr>
        <p:spPr>
          <a:xfrm>
            <a:off x="844476" y="1600199"/>
            <a:ext cx="3539266" cy="4297680"/>
          </a:xfrm>
        </p:spPr>
        <p:txBody>
          <a:bodyPr anchor="ctr">
            <a:normAutofit/>
          </a:bodyPr>
          <a:lstStyle/>
          <a:p>
            <a:r>
              <a:rPr lang="tr-TR" dirty="0"/>
              <a:t>Neden </a:t>
            </a:r>
            <a:r>
              <a:rPr lang="tr-TR" dirty="0" err="1"/>
              <a:t>Metindilbilim</a:t>
            </a:r>
            <a:r>
              <a:rPr lang="tr-TR" dirty="0"/>
              <a:t>?</a:t>
            </a:r>
          </a:p>
        </p:txBody>
      </p:sp>
      <p:cxnSp>
        <p:nvCxnSpPr>
          <p:cNvPr id="17"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024072C-C5C3-17A2-5B3F-957059EC63A7}"/>
              </a:ext>
            </a:extLst>
          </p:cNvPr>
          <p:cNvSpPr>
            <a:spLocks noGrp="1"/>
          </p:cNvSpPr>
          <p:nvPr>
            <p:ph idx="1"/>
          </p:nvPr>
        </p:nvSpPr>
        <p:spPr>
          <a:xfrm>
            <a:off x="4924851" y="1600199"/>
            <a:ext cx="6130003" cy="4297680"/>
          </a:xfrm>
        </p:spPr>
        <p:txBody>
          <a:bodyPr anchor="ctr">
            <a:normAutofit/>
          </a:bodyPr>
          <a:lstStyle/>
          <a:p>
            <a:pPr marL="0" indent="0">
              <a:lnSpc>
                <a:spcPct val="110000"/>
              </a:lnSpc>
              <a:buNone/>
            </a:pPr>
            <a:r>
              <a:rPr lang="tr-TR" sz="1900" dirty="0"/>
              <a:t>Türkçe öğretiminde dil becerileri:</a:t>
            </a:r>
          </a:p>
          <a:p>
            <a:pPr>
              <a:lnSpc>
                <a:spcPct val="110000"/>
              </a:lnSpc>
            </a:pPr>
            <a:r>
              <a:rPr lang="tr-TR" sz="1900" dirty="0"/>
              <a:t>Dinleme</a:t>
            </a:r>
          </a:p>
          <a:p>
            <a:pPr>
              <a:lnSpc>
                <a:spcPct val="110000"/>
              </a:lnSpc>
            </a:pPr>
            <a:r>
              <a:rPr lang="tr-TR" sz="1900" dirty="0"/>
              <a:t>Konuşma</a:t>
            </a:r>
          </a:p>
          <a:p>
            <a:pPr>
              <a:lnSpc>
                <a:spcPct val="110000"/>
              </a:lnSpc>
            </a:pPr>
            <a:r>
              <a:rPr lang="tr-TR" sz="1900" dirty="0"/>
              <a:t>Okuma</a:t>
            </a:r>
          </a:p>
          <a:p>
            <a:pPr>
              <a:lnSpc>
                <a:spcPct val="110000"/>
              </a:lnSpc>
            </a:pPr>
            <a:r>
              <a:rPr lang="tr-TR" sz="1900" dirty="0"/>
              <a:t>Yazma</a:t>
            </a:r>
          </a:p>
          <a:p>
            <a:pPr marL="0" indent="0">
              <a:lnSpc>
                <a:spcPct val="110000"/>
              </a:lnSpc>
              <a:buNone/>
            </a:pPr>
            <a:r>
              <a:rPr lang="tr-TR" sz="1900" dirty="0"/>
              <a:t>Bu dört becerinin ortak zemini </a:t>
            </a:r>
            <a:r>
              <a:rPr lang="tr-TR" sz="1900" b="1" dirty="0"/>
              <a:t>metindir</a:t>
            </a:r>
            <a:r>
              <a:rPr lang="tr-TR" sz="1900" dirty="0"/>
              <a:t>.</a:t>
            </a:r>
          </a:p>
          <a:p>
            <a:pPr marL="0" indent="0">
              <a:lnSpc>
                <a:spcPct val="110000"/>
              </a:lnSpc>
              <a:buNone/>
            </a:pPr>
            <a:r>
              <a:rPr lang="tr-TR" sz="1900" dirty="0"/>
              <a:t>Dilbilgisi öğretimi cümle düzeyinde kalırken </a:t>
            </a:r>
            <a:r>
              <a:rPr lang="tr-TR" sz="1900" dirty="0" err="1"/>
              <a:t>metindilbilim</a:t>
            </a:r>
            <a:r>
              <a:rPr lang="tr-TR" sz="1900" dirty="0"/>
              <a:t> metnin nasıl kurulduğunu ve anlamın nasıl örgütlendiğini açıklar.</a:t>
            </a:r>
          </a:p>
          <a:p>
            <a:pPr>
              <a:lnSpc>
                <a:spcPct val="110000"/>
              </a:lnSpc>
            </a:pPr>
            <a:endParaRPr lang="tr-TR" sz="1900" dirty="0"/>
          </a:p>
        </p:txBody>
      </p:sp>
    </p:spTree>
    <p:extLst>
      <p:ext uri="{BB962C8B-B14F-4D97-AF65-F5344CB8AC3E}">
        <p14:creationId xmlns:p14="http://schemas.microsoft.com/office/powerpoint/2010/main" val="56157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96961A1-4B4C-A822-F924-AEEFCAD6BA65}"/>
              </a:ext>
            </a:extLst>
          </p:cNvPr>
          <p:cNvSpPr>
            <a:spLocks noGrp="1"/>
          </p:cNvSpPr>
          <p:nvPr>
            <p:ph type="title"/>
          </p:nvPr>
        </p:nvSpPr>
        <p:spPr>
          <a:xfrm>
            <a:off x="882651" y="977028"/>
            <a:ext cx="3333410" cy="5237503"/>
          </a:xfrm>
        </p:spPr>
        <p:txBody>
          <a:bodyPr anchor="ctr">
            <a:normAutofit/>
          </a:bodyPr>
          <a:lstStyle/>
          <a:p>
            <a:r>
              <a:rPr lang="tr-TR" dirty="0"/>
              <a:t>Yazma öğretimi açısından</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DF6445C-6431-7684-D793-0202CFF8BFA2}"/>
              </a:ext>
            </a:extLst>
          </p:cNvPr>
          <p:cNvSpPr>
            <a:spLocks noGrp="1"/>
          </p:cNvSpPr>
          <p:nvPr>
            <p:ph idx="1"/>
          </p:nvPr>
        </p:nvSpPr>
        <p:spPr>
          <a:xfrm>
            <a:off x="5791954" y="977029"/>
            <a:ext cx="5428789" cy="5237503"/>
          </a:xfrm>
        </p:spPr>
        <p:txBody>
          <a:bodyPr anchor="ctr">
            <a:normAutofit/>
          </a:bodyPr>
          <a:lstStyle/>
          <a:p>
            <a:pPr marL="0" indent="0">
              <a:buNone/>
            </a:pPr>
            <a:r>
              <a:rPr lang="tr-TR" dirty="0">
                <a:solidFill>
                  <a:schemeClr val="bg1"/>
                </a:solidFill>
              </a:rPr>
              <a:t>Yazma becerisinde öğrenciden beklenen:</a:t>
            </a:r>
          </a:p>
          <a:p>
            <a:r>
              <a:rPr lang="tr-TR" dirty="0">
                <a:solidFill>
                  <a:schemeClr val="bg1"/>
                </a:solidFill>
              </a:rPr>
              <a:t>Konu bütünlüğü kurması</a:t>
            </a:r>
          </a:p>
          <a:p>
            <a:r>
              <a:rPr lang="tr-TR" dirty="0">
                <a:solidFill>
                  <a:schemeClr val="bg1"/>
                </a:solidFill>
              </a:rPr>
              <a:t>Ana düşünceyi geliştirmesi</a:t>
            </a:r>
          </a:p>
          <a:p>
            <a:r>
              <a:rPr lang="tr-TR" dirty="0">
                <a:solidFill>
                  <a:schemeClr val="bg1"/>
                </a:solidFill>
              </a:rPr>
              <a:t>Paragraflar arası geçiş sağlaması</a:t>
            </a:r>
          </a:p>
          <a:p>
            <a:r>
              <a:rPr lang="tr-TR" dirty="0">
                <a:solidFill>
                  <a:schemeClr val="bg1"/>
                </a:solidFill>
              </a:rPr>
              <a:t>Mantıksal ilerleme kurması</a:t>
            </a:r>
          </a:p>
          <a:p>
            <a:pPr marL="0" indent="0">
              <a:buNone/>
            </a:pPr>
            <a:r>
              <a:rPr lang="tr-TR" dirty="0">
                <a:solidFill>
                  <a:schemeClr val="bg1"/>
                </a:solidFill>
              </a:rPr>
              <a:t>Bu beceriler dilbilgisel değil, metinseldir.</a:t>
            </a:r>
          </a:p>
          <a:p>
            <a:endParaRPr lang="tr-TR" dirty="0">
              <a:solidFill>
                <a:schemeClr val="bg1"/>
              </a:solidFill>
            </a:endParaRPr>
          </a:p>
        </p:txBody>
      </p:sp>
    </p:spTree>
    <p:extLst>
      <p:ext uri="{BB962C8B-B14F-4D97-AF65-F5344CB8AC3E}">
        <p14:creationId xmlns:p14="http://schemas.microsoft.com/office/powerpoint/2010/main" val="14736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E5F1BC5-E78A-E010-8747-607DF94BB719}"/>
              </a:ext>
            </a:extLst>
          </p:cNvPr>
          <p:cNvSpPr>
            <a:spLocks noGrp="1"/>
          </p:cNvSpPr>
          <p:nvPr>
            <p:ph type="title"/>
          </p:nvPr>
        </p:nvSpPr>
        <p:spPr>
          <a:xfrm>
            <a:off x="882651" y="977028"/>
            <a:ext cx="3333410" cy="5237503"/>
          </a:xfrm>
        </p:spPr>
        <p:txBody>
          <a:bodyPr anchor="ctr">
            <a:normAutofit/>
          </a:bodyPr>
          <a:lstStyle/>
          <a:p>
            <a:r>
              <a:rPr lang="tr-TR" dirty="0"/>
              <a:t>Öğrencilerin sıkça yaptığı hatalar</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BB12CC8-D9A0-EF3A-F4D1-8A5C6135E26B}"/>
              </a:ext>
            </a:extLst>
          </p:cNvPr>
          <p:cNvSpPr>
            <a:spLocks noGrp="1"/>
          </p:cNvSpPr>
          <p:nvPr>
            <p:ph idx="1"/>
          </p:nvPr>
        </p:nvSpPr>
        <p:spPr>
          <a:xfrm>
            <a:off x="5791954" y="977029"/>
            <a:ext cx="5428789" cy="5237503"/>
          </a:xfrm>
        </p:spPr>
        <p:txBody>
          <a:bodyPr anchor="ctr">
            <a:normAutofit/>
          </a:bodyPr>
          <a:lstStyle/>
          <a:p>
            <a:pPr marL="0" indent="0">
              <a:buNone/>
            </a:pPr>
            <a:r>
              <a:rPr lang="tr-TR">
                <a:solidFill>
                  <a:schemeClr val="bg1"/>
                </a:solidFill>
              </a:rPr>
              <a:t>Öğrencilerin sık yaptığı hatalar:</a:t>
            </a:r>
          </a:p>
          <a:p>
            <a:r>
              <a:rPr lang="tr-TR">
                <a:solidFill>
                  <a:schemeClr val="bg1"/>
                </a:solidFill>
              </a:rPr>
              <a:t>Konu kayması</a:t>
            </a:r>
          </a:p>
          <a:p>
            <a:r>
              <a:rPr lang="tr-TR">
                <a:solidFill>
                  <a:schemeClr val="bg1"/>
                </a:solidFill>
              </a:rPr>
              <a:t>Zamir belirsizliği</a:t>
            </a:r>
          </a:p>
          <a:p>
            <a:r>
              <a:rPr lang="tr-TR">
                <a:solidFill>
                  <a:schemeClr val="bg1"/>
                </a:solidFill>
              </a:rPr>
              <a:t>Ani geçişler</a:t>
            </a:r>
          </a:p>
          <a:p>
            <a:r>
              <a:rPr lang="tr-TR">
                <a:solidFill>
                  <a:schemeClr val="bg1"/>
                </a:solidFill>
              </a:rPr>
              <a:t>Aynı kavramın düzensiz tekrarı</a:t>
            </a:r>
          </a:p>
          <a:p>
            <a:pPr marL="0" indent="0">
              <a:buNone/>
            </a:pPr>
            <a:endParaRPr lang="tr-TR">
              <a:solidFill>
                <a:schemeClr val="bg1"/>
              </a:solidFill>
            </a:endParaRPr>
          </a:p>
        </p:txBody>
      </p:sp>
    </p:spTree>
    <p:extLst>
      <p:ext uri="{BB962C8B-B14F-4D97-AF65-F5344CB8AC3E}">
        <p14:creationId xmlns:p14="http://schemas.microsoft.com/office/powerpoint/2010/main" val="322583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F439BD2-B70E-97CF-6C71-E49E5315308E}"/>
              </a:ext>
            </a:extLst>
          </p:cNvPr>
          <p:cNvSpPr>
            <a:spLocks noGrp="1"/>
          </p:cNvSpPr>
          <p:nvPr>
            <p:ph type="title"/>
          </p:nvPr>
        </p:nvSpPr>
        <p:spPr>
          <a:xfrm>
            <a:off x="882651" y="977028"/>
            <a:ext cx="3333410" cy="5237503"/>
          </a:xfrm>
        </p:spPr>
        <p:txBody>
          <a:bodyPr anchor="ctr">
            <a:normAutofit/>
          </a:bodyPr>
          <a:lstStyle/>
          <a:p>
            <a:r>
              <a:rPr lang="tr-TR" dirty="0"/>
              <a:t>Okuduğunu anlama açısından</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49EA698-87DD-7B9F-F688-EC7A9FC3C6E4}"/>
              </a:ext>
            </a:extLst>
          </p:cNvPr>
          <p:cNvSpPr>
            <a:spLocks noGrp="1"/>
          </p:cNvSpPr>
          <p:nvPr>
            <p:ph idx="1"/>
          </p:nvPr>
        </p:nvSpPr>
        <p:spPr>
          <a:xfrm>
            <a:off x="5791954" y="977029"/>
            <a:ext cx="5428789" cy="5237503"/>
          </a:xfrm>
        </p:spPr>
        <p:txBody>
          <a:bodyPr anchor="ctr">
            <a:normAutofit/>
          </a:bodyPr>
          <a:lstStyle/>
          <a:p>
            <a:pPr marL="0" indent="0">
              <a:lnSpc>
                <a:spcPct val="110000"/>
              </a:lnSpc>
              <a:buNone/>
            </a:pPr>
            <a:r>
              <a:rPr lang="tr-TR" dirty="0">
                <a:solidFill>
                  <a:schemeClr val="bg1"/>
                </a:solidFill>
              </a:rPr>
              <a:t>Bir metni anlamak:</a:t>
            </a:r>
          </a:p>
          <a:p>
            <a:pPr>
              <a:lnSpc>
                <a:spcPct val="110000"/>
              </a:lnSpc>
            </a:pPr>
            <a:r>
              <a:rPr lang="tr-TR" dirty="0">
                <a:solidFill>
                  <a:schemeClr val="bg1"/>
                </a:solidFill>
              </a:rPr>
              <a:t>Önermeler arası ilişkiyi çözmek</a:t>
            </a:r>
          </a:p>
          <a:p>
            <a:pPr>
              <a:lnSpc>
                <a:spcPct val="110000"/>
              </a:lnSpc>
            </a:pPr>
            <a:r>
              <a:rPr lang="tr-TR" dirty="0">
                <a:solidFill>
                  <a:schemeClr val="bg1"/>
                </a:solidFill>
              </a:rPr>
              <a:t>Metnin ilerleme yönünü görmek</a:t>
            </a:r>
          </a:p>
          <a:p>
            <a:pPr>
              <a:lnSpc>
                <a:spcPct val="110000"/>
              </a:lnSpc>
            </a:pPr>
            <a:r>
              <a:rPr lang="tr-TR" dirty="0">
                <a:solidFill>
                  <a:schemeClr val="bg1"/>
                </a:solidFill>
              </a:rPr>
              <a:t>Ana düşünceyi belirlemek</a:t>
            </a:r>
          </a:p>
          <a:p>
            <a:pPr>
              <a:lnSpc>
                <a:spcPct val="110000"/>
              </a:lnSpc>
            </a:pPr>
            <a:r>
              <a:rPr lang="tr-TR" dirty="0">
                <a:solidFill>
                  <a:schemeClr val="bg1"/>
                </a:solidFill>
              </a:rPr>
              <a:t>Yardımcı düşünceleri ayırt etmek</a:t>
            </a:r>
          </a:p>
          <a:p>
            <a:pPr>
              <a:lnSpc>
                <a:spcPct val="110000"/>
              </a:lnSpc>
            </a:pPr>
            <a:endParaRPr lang="tr-TR" dirty="0">
              <a:solidFill>
                <a:schemeClr val="bg1"/>
              </a:solidFill>
            </a:endParaRPr>
          </a:p>
          <a:p>
            <a:pPr marL="0" indent="0">
              <a:lnSpc>
                <a:spcPct val="110000"/>
              </a:lnSpc>
              <a:buNone/>
            </a:pPr>
            <a:r>
              <a:rPr lang="tr-TR" dirty="0">
                <a:solidFill>
                  <a:schemeClr val="bg1"/>
                </a:solidFill>
              </a:rPr>
              <a:t>Özellikle paragraf sorularında:</a:t>
            </a:r>
          </a:p>
          <a:p>
            <a:pPr>
              <a:lnSpc>
                <a:spcPct val="110000"/>
              </a:lnSpc>
            </a:pPr>
            <a:r>
              <a:rPr lang="tr-TR" dirty="0">
                <a:solidFill>
                  <a:schemeClr val="bg1"/>
                </a:solidFill>
              </a:rPr>
              <a:t>Akışı bozan cümle</a:t>
            </a:r>
          </a:p>
          <a:p>
            <a:pPr>
              <a:lnSpc>
                <a:spcPct val="110000"/>
              </a:lnSpc>
            </a:pPr>
            <a:r>
              <a:rPr lang="tr-TR" dirty="0">
                <a:solidFill>
                  <a:schemeClr val="bg1"/>
                </a:solidFill>
              </a:rPr>
              <a:t>Paragraf tamamlama</a:t>
            </a:r>
          </a:p>
          <a:p>
            <a:pPr>
              <a:lnSpc>
                <a:spcPct val="110000"/>
              </a:lnSpc>
            </a:pPr>
            <a:r>
              <a:rPr lang="tr-TR" dirty="0">
                <a:solidFill>
                  <a:schemeClr val="bg1"/>
                </a:solidFill>
              </a:rPr>
              <a:t>Ana fikir bulma</a:t>
            </a:r>
          </a:p>
          <a:p>
            <a:pPr marL="0" indent="0">
              <a:lnSpc>
                <a:spcPct val="110000"/>
              </a:lnSpc>
              <a:buNone/>
            </a:pPr>
            <a:r>
              <a:rPr lang="tr-TR" dirty="0">
                <a:solidFill>
                  <a:schemeClr val="bg1"/>
                </a:solidFill>
              </a:rPr>
              <a:t>Bu sorular </a:t>
            </a:r>
            <a:r>
              <a:rPr lang="tr-TR" dirty="0" err="1">
                <a:solidFill>
                  <a:schemeClr val="bg1"/>
                </a:solidFill>
              </a:rPr>
              <a:t>metindilbilimsel</a:t>
            </a:r>
            <a:r>
              <a:rPr lang="tr-TR" dirty="0">
                <a:solidFill>
                  <a:schemeClr val="bg1"/>
                </a:solidFill>
              </a:rPr>
              <a:t> çözümleme gerektirir.</a:t>
            </a:r>
          </a:p>
          <a:p>
            <a:pPr>
              <a:lnSpc>
                <a:spcPct val="110000"/>
              </a:lnSpc>
            </a:pPr>
            <a:endParaRPr lang="tr-TR" dirty="0">
              <a:solidFill>
                <a:schemeClr val="bg1"/>
              </a:solidFill>
            </a:endParaRPr>
          </a:p>
        </p:txBody>
      </p:sp>
    </p:spTree>
    <p:extLst>
      <p:ext uri="{BB962C8B-B14F-4D97-AF65-F5344CB8AC3E}">
        <p14:creationId xmlns:p14="http://schemas.microsoft.com/office/powerpoint/2010/main" val="205248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E8EEEC-4642-11A6-1EF5-04713E405C91}"/>
              </a:ext>
            </a:extLst>
          </p:cNvPr>
          <p:cNvSpPr>
            <a:spLocks noGrp="1"/>
          </p:cNvSpPr>
          <p:nvPr>
            <p:ph type="title"/>
          </p:nvPr>
        </p:nvSpPr>
        <p:spPr>
          <a:xfrm>
            <a:off x="844476" y="1600199"/>
            <a:ext cx="3539266" cy="4297680"/>
          </a:xfrm>
        </p:spPr>
        <p:txBody>
          <a:bodyPr anchor="ctr">
            <a:normAutofit/>
          </a:bodyPr>
          <a:lstStyle/>
          <a:p>
            <a:r>
              <a:rPr lang="tr-TR" b="1" dirty="0"/>
              <a:t>Paragraf Öğretimi ve Metinsel Örgütlenme</a:t>
            </a:r>
            <a:br>
              <a:rPr lang="tr-TR" b="1" dirty="0"/>
            </a:br>
            <a:endParaRPr lang="tr-TR"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03B2EF3-1C31-5B56-6CA3-99B762AEE100}"/>
              </a:ext>
            </a:extLst>
          </p:cNvPr>
          <p:cNvSpPr>
            <a:spLocks noGrp="1"/>
          </p:cNvSpPr>
          <p:nvPr>
            <p:ph idx="1"/>
          </p:nvPr>
        </p:nvSpPr>
        <p:spPr>
          <a:xfrm>
            <a:off x="4924851" y="1600199"/>
            <a:ext cx="6130003" cy="4297680"/>
          </a:xfrm>
        </p:spPr>
        <p:txBody>
          <a:bodyPr anchor="ctr">
            <a:normAutofit/>
          </a:bodyPr>
          <a:lstStyle/>
          <a:p>
            <a:pPr marL="0" indent="0">
              <a:buNone/>
            </a:pPr>
            <a:r>
              <a:rPr lang="tr-TR" dirty="0"/>
              <a:t>Okullarda öğretilen:</a:t>
            </a:r>
          </a:p>
          <a:p>
            <a:r>
              <a:rPr lang="tr-TR" dirty="0"/>
              <a:t>Giriş – gelişme – sonuç</a:t>
            </a:r>
          </a:p>
          <a:p>
            <a:r>
              <a:rPr lang="tr-TR" dirty="0"/>
              <a:t>Ana düşünce – yardımcı düşünce</a:t>
            </a:r>
          </a:p>
          <a:p>
            <a:endParaRPr lang="tr-TR" dirty="0"/>
          </a:p>
        </p:txBody>
      </p:sp>
    </p:spTree>
    <p:extLst>
      <p:ext uri="{BB962C8B-B14F-4D97-AF65-F5344CB8AC3E}">
        <p14:creationId xmlns:p14="http://schemas.microsoft.com/office/powerpoint/2010/main" val="62675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F2EFA6-7F29-F5D8-21E5-561BE893719D}"/>
              </a:ext>
            </a:extLst>
          </p:cNvPr>
          <p:cNvSpPr>
            <a:spLocks noGrp="1"/>
          </p:cNvSpPr>
          <p:nvPr>
            <p:ph type="title"/>
          </p:nvPr>
        </p:nvSpPr>
        <p:spPr>
          <a:xfrm>
            <a:off x="882651" y="977028"/>
            <a:ext cx="3333410" cy="5237503"/>
          </a:xfrm>
        </p:spPr>
        <p:txBody>
          <a:bodyPr anchor="ctr">
            <a:normAutofit/>
          </a:bodyPr>
          <a:lstStyle/>
          <a:p>
            <a:r>
              <a:rPr lang="tr-TR" dirty="0"/>
              <a:t>Öğretmen yetkinliği</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C15A131-F664-84EB-5ECA-300F33ED85B9}"/>
              </a:ext>
            </a:extLst>
          </p:cNvPr>
          <p:cNvSpPr>
            <a:spLocks noGrp="1"/>
          </p:cNvSpPr>
          <p:nvPr>
            <p:ph idx="1"/>
          </p:nvPr>
        </p:nvSpPr>
        <p:spPr>
          <a:xfrm>
            <a:off x="5791954" y="977029"/>
            <a:ext cx="5428789" cy="5237503"/>
          </a:xfrm>
        </p:spPr>
        <p:txBody>
          <a:bodyPr anchor="ctr">
            <a:normAutofit/>
          </a:bodyPr>
          <a:lstStyle/>
          <a:p>
            <a:pPr marL="0" indent="0">
              <a:buNone/>
            </a:pPr>
            <a:r>
              <a:rPr lang="tr-TR">
                <a:solidFill>
                  <a:schemeClr val="bg1"/>
                </a:solidFill>
              </a:rPr>
              <a:t>Metindilbilim bilen öğretmen:</a:t>
            </a:r>
          </a:p>
          <a:p>
            <a:r>
              <a:rPr lang="tr-TR">
                <a:solidFill>
                  <a:schemeClr val="bg1"/>
                </a:solidFill>
              </a:rPr>
              <a:t>Öğrencinin yazısındaki kopukluğu teşhis eder</a:t>
            </a:r>
          </a:p>
          <a:p>
            <a:r>
              <a:rPr lang="tr-TR">
                <a:solidFill>
                  <a:schemeClr val="bg1"/>
                </a:solidFill>
              </a:rPr>
              <a:t>Sorunu “dilbilgisi hatası” diye genellemez</a:t>
            </a:r>
          </a:p>
          <a:p>
            <a:r>
              <a:rPr lang="tr-TR">
                <a:solidFill>
                  <a:schemeClr val="bg1"/>
                </a:solidFill>
              </a:rPr>
              <a:t>Metinsel geri bildirim verebilir, örneğin:</a:t>
            </a:r>
          </a:p>
          <a:p>
            <a:pPr marL="0" indent="0">
              <a:buNone/>
            </a:pPr>
            <a:r>
              <a:rPr lang="tr-TR">
                <a:solidFill>
                  <a:schemeClr val="bg1"/>
                </a:solidFill>
              </a:rPr>
              <a:t>“Geçiş zayıf”</a:t>
            </a:r>
            <a:br>
              <a:rPr lang="tr-TR">
                <a:solidFill>
                  <a:schemeClr val="bg1"/>
                </a:solidFill>
              </a:rPr>
            </a:br>
            <a:r>
              <a:rPr lang="tr-TR">
                <a:solidFill>
                  <a:schemeClr val="bg1"/>
                </a:solidFill>
              </a:rPr>
              <a:t>“Konu kayması var”</a:t>
            </a:r>
            <a:br>
              <a:rPr lang="tr-TR">
                <a:solidFill>
                  <a:schemeClr val="bg1"/>
                </a:solidFill>
              </a:rPr>
            </a:br>
            <a:r>
              <a:rPr lang="tr-TR">
                <a:solidFill>
                  <a:schemeClr val="bg1"/>
                </a:solidFill>
              </a:rPr>
              <a:t>“Neden-sonuç ilişkisi net değil”</a:t>
            </a:r>
          </a:p>
          <a:p>
            <a:r>
              <a:rPr lang="tr-TR">
                <a:solidFill>
                  <a:schemeClr val="bg1"/>
                </a:solidFill>
              </a:rPr>
              <a:t>Bu tür geri bildirimler öğrencinin düşünce organizasyonunu geliştirir.</a:t>
            </a:r>
          </a:p>
          <a:p>
            <a:endParaRPr lang="tr-TR">
              <a:solidFill>
                <a:schemeClr val="bg1"/>
              </a:solidFill>
            </a:endParaRPr>
          </a:p>
        </p:txBody>
      </p:sp>
    </p:spTree>
    <p:extLst>
      <p:ext uri="{BB962C8B-B14F-4D97-AF65-F5344CB8AC3E}">
        <p14:creationId xmlns:p14="http://schemas.microsoft.com/office/powerpoint/2010/main" val="406593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5623508-0AD6-519D-3A63-586D82DF3337}"/>
              </a:ext>
            </a:extLst>
          </p:cNvPr>
          <p:cNvSpPr>
            <a:spLocks noGrp="1"/>
          </p:cNvSpPr>
          <p:nvPr>
            <p:ph type="title"/>
          </p:nvPr>
        </p:nvSpPr>
        <p:spPr>
          <a:xfrm>
            <a:off x="844476" y="1600199"/>
            <a:ext cx="3539266" cy="4297680"/>
          </a:xfrm>
        </p:spPr>
        <p:txBody>
          <a:bodyPr anchor="ctr">
            <a:normAutofit/>
          </a:bodyPr>
          <a:lstStyle/>
          <a:p>
            <a:r>
              <a:rPr lang="tr-TR" dirty="0" err="1"/>
              <a:t>Metindilbilim</a:t>
            </a:r>
            <a:r>
              <a:rPr lang="tr-TR" dirty="0"/>
              <a:t> ne yapar?</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6DD0D2D-95D6-D183-8875-914EA9925BBC}"/>
              </a:ext>
            </a:extLst>
          </p:cNvPr>
          <p:cNvSpPr>
            <a:spLocks noGrp="1"/>
          </p:cNvSpPr>
          <p:nvPr>
            <p:ph idx="1"/>
          </p:nvPr>
        </p:nvSpPr>
        <p:spPr>
          <a:xfrm>
            <a:off x="4924851" y="1600199"/>
            <a:ext cx="6130003" cy="4297680"/>
          </a:xfrm>
        </p:spPr>
        <p:txBody>
          <a:bodyPr anchor="ctr">
            <a:normAutofit/>
          </a:bodyPr>
          <a:lstStyle/>
          <a:p>
            <a:pPr marL="0" indent="0">
              <a:buNone/>
            </a:pPr>
            <a:r>
              <a:rPr lang="tr-TR"/>
              <a:t>Dilbilgisi doğru cümle kurmayı öğretir.</a:t>
            </a:r>
            <a:br>
              <a:rPr lang="tr-TR"/>
            </a:br>
            <a:r>
              <a:rPr lang="tr-TR"/>
              <a:t>Metindilbilim ise düşüncenin nasıl organize edileceğini öğretir.</a:t>
            </a:r>
            <a:endParaRPr lang="tr-TR" dirty="0"/>
          </a:p>
        </p:txBody>
      </p:sp>
    </p:spTree>
    <p:extLst>
      <p:ext uri="{BB962C8B-B14F-4D97-AF65-F5344CB8AC3E}">
        <p14:creationId xmlns:p14="http://schemas.microsoft.com/office/powerpoint/2010/main" val="64176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3B66B566-EE37-908D-2FC8-B4C14A3D109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549583-D508-0858-9264-6CF641472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0CAE2C-A97E-90A7-DBCD-32E9B6F9BE83}"/>
              </a:ext>
            </a:extLst>
          </p:cNvPr>
          <p:cNvSpPr>
            <a:spLocks noGrp="1"/>
          </p:cNvSpPr>
          <p:nvPr>
            <p:ph type="title"/>
          </p:nvPr>
        </p:nvSpPr>
        <p:spPr>
          <a:xfrm>
            <a:off x="844476" y="1600199"/>
            <a:ext cx="3539266" cy="4297680"/>
          </a:xfrm>
        </p:spPr>
        <p:txBody>
          <a:bodyPr anchor="ctr">
            <a:normAutofit/>
          </a:bodyPr>
          <a:lstStyle/>
          <a:p>
            <a:r>
              <a:rPr lang="tr-TR" dirty="0"/>
              <a:t>BAŞARISIZ BİR METİN ÖRNEĞİ</a:t>
            </a:r>
          </a:p>
        </p:txBody>
      </p:sp>
      <p:cxnSp>
        <p:nvCxnSpPr>
          <p:cNvPr id="10" name="Straight Connector 9">
            <a:extLst>
              <a:ext uri="{FF2B5EF4-FFF2-40B4-BE49-F238E27FC236}">
                <a16:creationId xmlns:a16="http://schemas.microsoft.com/office/drawing/2014/main" id="{5AD40982-8656-2BD0-E4AE-775E06BD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C5DF32-7557-8028-103B-53C6A3015F02}"/>
              </a:ext>
            </a:extLst>
          </p:cNvPr>
          <p:cNvSpPr>
            <a:spLocks noGrp="1"/>
          </p:cNvSpPr>
          <p:nvPr>
            <p:ph idx="1"/>
          </p:nvPr>
        </p:nvSpPr>
        <p:spPr>
          <a:xfrm>
            <a:off x="4924851" y="368135"/>
            <a:ext cx="6130003" cy="6092042"/>
          </a:xfrm>
        </p:spPr>
        <p:txBody>
          <a:bodyPr anchor="ctr">
            <a:normAutofit fontScale="92500" lnSpcReduction="20000"/>
          </a:bodyPr>
          <a:lstStyle/>
          <a:p>
            <a:pPr marL="0" indent="0">
              <a:buNone/>
            </a:pPr>
            <a:r>
              <a:rPr lang="tr-TR" b="1" dirty="0"/>
              <a:t>Kitap Okumanın Önemi</a:t>
            </a:r>
            <a:endParaRPr lang="tr-TR" dirty="0"/>
          </a:p>
          <a:p>
            <a:pPr marL="0" indent="0">
              <a:buNone/>
            </a:pPr>
            <a:r>
              <a:rPr lang="tr-TR" dirty="0"/>
              <a:t>Kitap okumak insanların hayatında önemli bir yere sahiptir. Çünkü kitaplar bize bilgi verir ve hayal gücümüzü geliştirir. Mesela ben geçen hafta bir roman okumaya başlamıştım ama sonra okulda sınavlar vardı ve biraz zor oldu. Sınavlar genelde öğrenciler için streslidir ve bazı öğrenciler matematiği çok zor bulur. Matematik zor olunca bazen insanlar kitap okumaya da vakit bulamaz.</a:t>
            </a:r>
          </a:p>
          <a:p>
            <a:pPr marL="0" indent="0">
              <a:buNone/>
            </a:pPr>
            <a:r>
              <a:rPr lang="tr-TR" dirty="0"/>
              <a:t>Kitaplar kütüphanelerde bulunur ve kütüphaneler sessiz yerlerdir. Sessiz yerlerde ders çalışmak daha iyi olabilir. Ama bazı insanlar evde çalışmayı tercih eder çünkü ev daha rahattır. Evde çalışırken bazen televizyon açık olur ve dikkat dağılabilir. Televizyonlarda ise farklı programlar vardır ve bazı programlar çok eğlencelidir.</a:t>
            </a:r>
          </a:p>
          <a:p>
            <a:pPr marL="0" indent="0">
              <a:buNone/>
            </a:pPr>
            <a:r>
              <a:rPr lang="tr-TR" dirty="0"/>
              <a:t>Sonuç olarak kitap okumak önemlidir ve herkes kitap okumalıdır. Çünkü kitaplar bilgi verir ve insanlar kitap okuyunca kendini geliştirir. Bu yüzden kitap okumak çok faydalı bir alışkanlıktır.</a:t>
            </a:r>
          </a:p>
        </p:txBody>
      </p:sp>
    </p:spTree>
    <p:extLst>
      <p:ext uri="{BB962C8B-B14F-4D97-AF65-F5344CB8AC3E}">
        <p14:creationId xmlns:p14="http://schemas.microsoft.com/office/powerpoint/2010/main" val="277253583"/>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40</TotalTime>
  <Words>679</Words>
  <Application>Microsoft Macintosh PowerPoint</Application>
  <PresentationFormat>Geniş ekran</PresentationFormat>
  <Paragraphs>80</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Gill Sans MT</vt:lpstr>
      <vt:lpstr>Galeri</vt:lpstr>
      <vt:lpstr>Metindilbilimin Türkçe Öğretimindeki Yeri</vt:lpstr>
      <vt:lpstr>Neden Metindilbilim?</vt:lpstr>
      <vt:lpstr>Yazma öğretimi açısından</vt:lpstr>
      <vt:lpstr>Öğrencilerin sıkça yaptığı hatalar</vt:lpstr>
      <vt:lpstr>Okuduğunu anlama açısından</vt:lpstr>
      <vt:lpstr>Paragraf Öğretimi ve Metinsel Örgütlenme </vt:lpstr>
      <vt:lpstr>Öğretmen yetkinliği</vt:lpstr>
      <vt:lpstr>Metindilbilim ne yapar?</vt:lpstr>
      <vt:lpstr>BAŞARISIZ BİR METİN ÖRNEĞİ</vt:lpstr>
      <vt:lpstr>BAŞARISIZ BİR METİN ÖRNEĞİ</vt:lpstr>
      <vt:lpstr>NASIL ÖĞRETİLİR?</vt:lpstr>
      <vt:lpstr>NASIL ÖĞRETİLİR?</vt:lpstr>
      <vt:lpstr>NASIL ÖĞRETİLİR?</vt:lpstr>
      <vt:lpstr>NASIL ÖĞRETİLİR?</vt:lpstr>
      <vt:lpstr>NASIL ÖĞRETİLİR?</vt:lpstr>
      <vt:lpstr>NASIL ÖĞRETİLİR?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Mehmet Yeşilkaya</dc:creator>
  <cp:lastModifiedBy>Mehmet Yeşilkaya</cp:lastModifiedBy>
  <cp:revision>21</cp:revision>
  <dcterms:created xsi:type="dcterms:W3CDTF">2026-03-02T21:50:01Z</dcterms:created>
  <dcterms:modified xsi:type="dcterms:W3CDTF">2026-03-09T23:37:16Z</dcterms:modified>
</cp:coreProperties>
</file>