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1"/>
  </p:sldMasterIdLst>
  <p:sldIdLst>
    <p:sldId id="256" r:id="rId2"/>
    <p:sldId id="281" r:id="rId3"/>
    <p:sldId id="277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6" r:id="rId18"/>
    <p:sldId id="297" r:id="rId19"/>
    <p:sldId id="298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0"/>
    <p:restoredTop sz="94656"/>
  </p:normalViewPr>
  <p:slideViewPr>
    <p:cSldViewPr snapToGrid="0">
      <p:cViewPr varScale="1">
        <p:scale>
          <a:sx n="107" d="100"/>
          <a:sy n="107" d="100"/>
        </p:scale>
        <p:origin x="40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55108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3898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98906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5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68897" y="4731335"/>
            <a:ext cx="4206240" cy="118458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584950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68895" y="6453002"/>
            <a:ext cx="170762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38EAEAF-D16E-446F-97F9-D23FB245CB45}" type="datetime1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1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7010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76134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13982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13853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41803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375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5484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29573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9E671-1C83-40F7-9D33-FE8AAC7F721F}" type="datetime1">
              <a:rPr lang="en-US" smtClean="0"/>
              <a:t>3/24/26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99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urkdili.org/wp-content/uploads/2020/03/Garip-Bir-Hediye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90">
            <a:extLst>
              <a:ext uri="{FF2B5EF4-FFF2-40B4-BE49-F238E27FC236}">
                <a16:creationId xmlns:a16="http://schemas.microsoft.com/office/drawing/2014/main" id="{84C75E2B-CACA-478C-B26B-182AF87A1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pic>
        <p:nvPicPr>
          <p:cNvPr id="108" name="Picture 92">
            <a:extLst>
              <a:ext uri="{FF2B5EF4-FFF2-40B4-BE49-F238E27FC236}">
                <a16:creationId xmlns:a16="http://schemas.microsoft.com/office/drawing/2014/main" id="{50FF2874-547C-4D14-9E18-28B19002F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09" name="Straight Connector 94">
            <a:extLst>
              <a:ext uri="{FF2B5EF4-FFF2-40B4-BE49-F238E27FC236}">
                <a16:creationId xmlns:a16="http://schemas.microsoft.com/office/drawing/2014/main" id="{36CF827D-A163-47F7-BD87-34EB4FA7D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96">
            <a:extLst>
              <a:ext uri="{FF2B5EF4-FFF2-40B4-BE49-F238E27FC236}">
                <a16:creationId xmlns:a16="http://schemas.microsoft.com/office/drawing/2014/main" id="{D299D9A9-1DA8-433D-A9BC-FB48D93D4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11" name="Rectangle 98">
            <a:extLst>
              <a:ext uri="{FF2B5EF4-FFF2-40B4-BE49-F238E27FC236}">
                <a16:creationId xmlns:a16="http://schemas.microsoft.com/office/drawing/2014/main" id="{A27F90C0-6841-4262-975F-D9C3AB50C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00">
            <a:extLst>
              <a:ext uri="{FF2B5EF4-FFF2-40B4-BE49-F238E27FC236}">
                <a16:creationId xmlns:a16="http://schemas.microsoft.com/office/drawing/2014/main" id="{22AE7EF9-769D-42F9-9430-F2DF739C9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17A0BB5-46CD-0E37-916B-7E3A4A7564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3429" y="1474970"/>
            <a:ext cx="5558971" cy="31527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dirty="0"/>
              <a:t>METİN ANALİZ ÖRNEKLERİ</a:t>
            </a:r>
          </a:p>
        </p:txBody>
      </p:sp>
      <p:pic>
        <p:nvPicPr>
          <p:cNvPr id="42" name="Graphic 41" descr="Sözlük">
            <a:extLst>
              <a:ext uri="{FF2B5EF4-FFF2-40B4-BE49-F238E27FC236}">
                <a16:creationId xmlns:a16="http://schemas.microsoft.com/office/drawing/2014/main" id="{0B55E70A-22DE-5BA2-8ACE-4408687409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44251" y="805583"/>
            <a:ext cx="4660762" cy="4660762"/>
          </a:xfrm>
          <a:prstGeom prst="rect">
            <a:avLst/>
          </a:prstGeom>
        </p:spPr>
      </p:pic>
      <p:pic>
        <p:nvPicPr>
          <p:cNvPr id="113" name="Picture 102">
            <a:extLst>
              <a:ext uri="{FF2B5EF4-FFF2-40B4-BE49-F238E27FC236}">
                <a16:creationId xmlns:a16="http://schemas.microsoft.com/office/drawing/2014/main" id="{511E2EF0-3BCB-402C-B2C1-C6FC2BA74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14" name="Straight Connector 104">
            <a:extLst>
              <a:ext uri="{FF2B5EF4-FFF2-40B4-BE49-F238E27FC236}">
                <a16:creationId xmlns:a16="http://schemas.microsoft.com/office/drawing/2014/main" id="{BF68608F-34C2-43D6-84DB-5A870495E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35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D1EA5C-B876-AFC7-33D4-1CCA489A4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D1B6CB-C28B-C9D8-049A-85A705E3E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F6A9BA1-2765-F4C5-4330-62C5C34B4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Ölçütlere göre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473150-79A9-AFFA-3999-7A5FF24AD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775E02-A0D6-CE82-40ED-9DB3D72E3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2- Tutarlılık</a:t>
            </a:r>
          </a:p>
          <a:p>
            <a:pPr marL="0" indent="0">
              <a:buNone/>
            </a:pPr>
            <a:r>
              <a:rPr lang="tr-TR" sz="2800" dirty="0"/>
              <a:t>Öyküde </a:t>
            </a:r>
            <a:r>
              <a:rPr lang="tr-TR" sz="2800" b="1" dirty="0"/>
              <a:t>mantıksal ilişkiler ve önermeler </a:t>
            </a:r>
            <a:r>
              <a:rPr lang="tr-TR" sz="2800" dirty="0"/>
              <a:t>incelendiğinde;</a:t>
            </a:r>
          </a:p>
          <a:p>
            <a:r>
              <a:rPr lang="tr-TR" sz="2800" dirty="0"/>
              <a:t>Yoksulluk sonucu fırçayı satma girişimi</a:t>
            </a:r>
          </a:p>
          <a:p>
            <a:r>
              <a:rPr lang="tr-TR" sz="2800" dirty="0"/>
              <a:t>Fırçanın değersiz oluşuyla gelen hayal kırıklığı</a:t>
            </a:r>
          </a:p>
          <a:p>
            <a:r>
              <a:rPr lang="tr-TR" sz="2800" dirty="0"/>
              <a:t>Umudun bittiği anda fırçayı fırlatması</a:t>
            </a:r>
          </a:p>
          <a:p>
            <a:r>
              <a:rPr lang="tr-TR" sz="2800" dirty="0"/>
              <a:t>Fırlatma ile birlikte elmasın ortaya çıkışı ve kurtuluş</a:t>
            </a:r>
          </a:p>
          <a:p>
            <a:pPr marL="0" indent="0">
              <a:buNone/>
            </a:pPr>
            <a:r>
              <a:rPr lang="tr-TR" sz="2800" dirty="0"/>
              <a:t>sıralaması yapılabilir.</a:t>
            </a:r>
          </a:p>
          <a:p>
            <a:pPr marL="0" indent="0">
              <a:buNone/>
            </a:pPr>
            <a:r>
              <a:rPr lang="tr-TR" sz="2800" b="1" dirty="0"/>
              <a:t>Anlamsal tutarlılık: </a:t>
            </a:r>
            <a:r>
              <a:rPr lang="tr-TR" sz="2800" dirty="0"/>
              <a:t>Görünüşte değersiz, gerçekte değerli fırça</a:t>
            </a:r>
            <a:endParaRPr lang="tr-TR" sz="2800" b="1" dirty="0"/>
          </a:p>
          <a:p>
            <a:pPr marL="0" indent="0">
              <a:buNone/>
            </a:pPr>
            <a:r>
              <a:rPr lang="tr-TR" sz="2800" b="1" dirty="0"/>
              <a:t>Zaman tutarlılığı: </a:t>
            </a:r>
            <a:r>
              <a:rPr lang="tr-TR" sz="2800" dirty="0"/>
              <a:t>Şimdiki an - geçmişe gidiş-şimdiki zamana dönüş kurgusu bulunuyor.</a:t>
            </a:r>
          </a:p>
          <a:p>
            <a:pPr marL="0" indent="0">
              <a:buNone/>
            </a:pPr>
            <a:r>
              <a:rPr lang="tr-TR" sz="2800" dirty="0"/>
              <a:t>Genel şema bakımından güçlü bir tutarlılığa sahiptir.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32931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DC6993-BA28-1E67-2662-156742383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5D5DC9-DD48-4265-8270-A79395F00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E2B6BFE-DEC1-42BC-E15B-419F80F31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Ölçütlere göre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116E083-B430-2F02-A808-DD1C2EFDD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1E007F-ED8C-761B-19AE-7B0185C9E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3- Amaçlılık</a:t>
            </a:r>
          </a:p>
          <a:p>
            <a:pPr marL="0" indent="0">
              <a:buNone/>
            </a:pPr>
            <a:r>
              <a:rPr lang="tr-TR" sz="2800" dirty="0"/>
              <a:t>Öykü, okuyucuda sürpriz yaratma eğilimindedir. Bu konuda başarılıdır.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4-Kabul edilebilirlik</a:t>
            </a:r>
          </a:p>
          <a:p>
            <a:pPr marL="0" indent="0">
              <a:buNone/>
            </a:pPr>
            <a:r>
              <a:rPr lang="tr-TR" sz="2800" dirty="0"/>
              <a:t>Realist bağlamda değerlendirildiğinde kabul edilebilir bir metindir.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5-Bilgisellik (Bilgilendiricilik)</a:t>
            </a:r>
          </a:p>
          <a:p>
            <a:pPr marL="0" indent="0">
              <a:buNone/>
            </a:pPr>
            <a:r>
              <a:rPr lang="tr-TR" sz="2800" dirty="0"/>
              <a:t>Genel bilgi, sürpriz bilgi akışı vardır. Bilgisel değeri düşük olmakla birlikte belirli karakterler hakkında genelleyici bir bakış açısına sahiptir.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83790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6A8323-5817-7BBB-66C3-B469E1C84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E8BA68-A2F5-10E3-28FA-7DB82F1AC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28818D3-CA8B-F5A7-B3A3-66F48054D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Ölçütlere göre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92CFB51-EF0B-789B-3F18-2C29D91A0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479E72-45A2-0490-97A7-24B29022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6-Durumsallık</a:t>
            </a:r>
          </a:p>
          <a:p>
            <a:pPr marL="0" indent="0">
              <a:buNone/>
            </a:pPr>
            <a:r>
              <a:rPr lang="tr-TR" sz="2800" dirty="0"/>
              <a:t>Savaş sonrası yoksulluk bağlamı ele alınmıştır.</a:t>
            </a:r>
          </a:p>
          <a:p>
            <a:pPr marL="0" indent="0">
              <a:buNone/>
            </a:pPr>
            <a:r>
              <a:rPr lang="tr-TR" sz="2800" dirty="0"/>
              <a:t>Yoksulluk karşısında yapılabilecek şeyler ve yoksulluğun sonuçları (fiziksel, psikolojik) ele alınmıştır.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7- </a:t>
            </a:r>
            <a:r>
              <a:rPr lang="tr-TR" sz="2800" b="1" dirty="0" err="1">
                <a:solidFill>
                  <a:srgbClr val="FF0000"/>
                </a:solidFill>
              </a:rPr>
              <a:t>Metinlerarasılık</a:t>
            </a:r>
            <a:endParaRPr lang="tr-TR" sz="2800" b="1" dirty="0">
              <a:solidFill>
                <a:srgbClr val="FF0000"/>
              </a:solidFill>
            </a:endParaRPr>
          </a:p>
          <a:p>
            <a:r>
              <a:rPr lang="tr-TR" sz="2800" dirty="0"/>
              <a:t>Açık bir </a:t>
            </a:r>
            <a:r>
              <a:rPr lang="tr-TR" sz="2800" dirty="0" err="1"/>
              <a:t>metinlerarasılık</a:t>
            </a:r>
            <a:r>
              <a:rPr lang="tr-TR" sz="2800" dirty="0"/>
              <a:t> örneğine rastlanmamıştır.</a:t>
            </a:r>
          </a:p>
          <a:p>
            <a:r>
              <a:rPr lang="tr-TR" sz="2800" dirty="0"/>
              <a:t>Örtük olarak gizli hazine, değeri bilinmeyen gizli zenginlik, masallarda son anda gelişen olumlu durumlar (sihirli nesne) motif olarak işlenmiştir.</a:t>
            </a:r>
          </a:p>
        </p:txBody>
      </p:sp>
    </p:spTree>
    <p:extLst>
      <p:ext uri="{BB962C8B-B14F-4D97-AF65-F5344CB8AC3E}">
        <p14:creationId xmlns:p14="http://schemas.microsoft.com/office/powerpoint/2010/main" val="1143165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8348EE-D41F-60E7-6C2D-C794ED1B9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6E1C6D7-7E86-F6D5-7787-7D7669655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BDA2DE3-D1A6-DABC-F8AB-4617EB511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/>
              <a:t>PRATİK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9428D46-1C41-31DF-8BD1-7CAD2B247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FAB157-CC11-5AA8-CEDE-41BDBAC6B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1-Bağlam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Kültür: </a:t>
            </a:r>
            <a:r>
              <a:rPr lang="tr-TR" sz="2800" dirty="0"/>
              <a:t>Türk kültürüne aittir. Osmanlı sonrası şehir (İstanbul) hayatında yoksulluk teması ele alınmıştır. 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Dönem: </a:t>
            </a:r>
            <a:r>
              <a:rPr lang="tr-TR" sz="2800" dirty="0"/>
              <a:t>Savaş sonrası 20. yy metni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Yazarın amacı: </a:t>
            </a:r>
            <a:r>
              <a:rPr lang="tr-TR" sz="2800" dirty="0"/>
              <a:t>Okuyucuda merak ve sürpriz beklenti yaratmaktır. Yazar, değer ve değersizlik kavramlarını sorgulamaktadır.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Hedef kitlesi: </a:t>
            </a:r>
            <a:r>
              <a:rPr lang="tr-TR" sz="2800" dirty="0"/>
              <a:t>Genel</a:t>
            </a:r>
          </a:p>
        </p:txBody>
      </p:sp>
    </p:spTree>
    <p:extLst>
      <p:ext uri="{BB962C8B-B14F-4D97-AF65-F5344CB8AC3E}">
        <p14:creationId xmlns:p14="http://schemas.microsoft.com/office/powerpoint/2010/main" val="1167967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B4C629-267F-7145-9B0D-17D862BC6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5ECFE58-E662-264F-95EE-67524FAFC9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65673B2-65C8-B1F7-C140-AD564D817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/>
              <a:t>PRATİK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0E5939F-C343-CAC0-CF89-AA3489CE9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CE2581-AA91-6A26-FD1D-209C41623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1-Dilbilgisel Yapı</a:t>
            </a:r>
          </a:p>
          <a:p>
            <a:pPr marL="0" indent="0">
              <a:buNone/>
            </a:pPr>
            <a:r>
              <a:rPr lang="tr-TR" sz="2800" dirty="0"/>
              <a:t>Standart dile ait bir metindir. Döneme özgü kelimeler vardır. (mezat, ispirto)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Anlambilimsel bağlantılar </a:t>
            </a:r>
            <a:r>
              <a:rPr lang="tr-TR" sz="2800" dirty="0"/>
              <a:t>(Bağdaşıklık unsurları yukarıda yazılmıştır.)</a:t>
            </a:r>
          </a:p>
          <a:p>
            <a:pPr marL="0" indent="0">
              <a:buNone/>
            </a:pPr>
            <a:r>
              <a:rPr lang="tr-TR" sz="2800" dirty="0"/>
              <a:t>Klasik anlatı yapısı görülmektedir. (Giriş, gelişme, sonuç)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Tema: </a:t>
            </a:r>
            <a:r>
              <a:rPr lang="tr-TR" sz="2800" dirty="0"/>
              <a:t>Yoksulluk, umut, değer/değersizlik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Ana fikir: </a:t>
            </a:r>
            <a:r>
              <a:rPr lang="tr-TR" sz="2800" dirty="0"/>
              <a:t>Görünüşte değersiz olan aslında büyük değer taşıyabilir.</a:t>
            </a:r>
          </a:p>
        </p:txBody>
      </p:sp>
    </p:spTree>
    <p:extLst>
      <p:ext uri="{BB962C8B-B14F-4D97-AF65-F5344CB8AC3E}">
        <p14:creationId xmlns:p14="http://schemas.microsoft.com/office/powerpoint/2010/main" val="4168576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AA0263-75CC-5458-FC03-2A62B302B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D6C7900-0FF8-D5D8-2B4E-123E6C779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D384164-9054-82CA-0480-769A14EC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/>
              <a:t>PRATİK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DBCFA0B-18B8-4B77-A445-570F82134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B49D08-EA0A-2E94-C196-550E57FC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1-Diğer söylem yapıları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Anlatım türü: </a:t>
            </a:r>
            <a:r>
              <a:rPr lang="tr-TR" sz="2800" dirty="0"/>
              <a:t>Öyküleyici, betimleyici anlatım var. Ayrıca psikolojik tahliller de görülmektedir.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Alanı: </a:t>
            </a:r>
            <a:r>
              <a:rPr lang="tr-TR" sz="2800" dirty="0"/>
              <a:t>Edebi metin, toplumsal gerçeklik, öykü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Deyimler, metaforlar, abartılı ifadeler:</a:t>
            </a:r>
          </a:p>
          <a:p>
            <a:pPr marL="0" indent="0">
              <a:buNone/>
            </a:pPr>
            <a:r>
              <a:rPr lang="tr-TR" sz="2800" dirty="0"/>
              <a:t>Ağlaya ağlaya erimek, beş para etmez, yüreğine tortu gibi çökmek…</a:t>
            </a:r>
          </a:p>
        </p:txBody>
      </p:sp>
    </p:spTree>
    <p:extLst>
      <p:ext uri="{BB962C8B-B14F-4D97-AF65-F5344CB8AC3E}">
        <p14:creationId xmlns:p14="http://schemas.microsoft.com/office/powerpoint/2010/main" val="352884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4BC0D3-0F4F-3A50-34A0-8C7BCEE3C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55F6BE9-85C4-E177-DB48-EF70A56EE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615CCA6-B6A1-F3CA-B85B-A6E09E7D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/>
              <a:t>SÖYLEM </a:t>
            </a:r>
            <a:r>
              <a:rPr lang="tr-TR" dirty="0" err="1"/>
              <a:t>analizİ</a:t>
            </a:r>
            <a:endParaRPr lang="tr-TR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49E0BA-9B6E-E25D-CEBF-F716A00BB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8C37D6-2DB5-CB98-1264-0350BFD5E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1-Aktörler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Feridun: </a:t>
            </a:r>
            <a:r>
              <a:rPr lang="tr-TR" sz="2800" dirty="0"/>
              <a:t>Öykünün merkezindeki kişidir.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Yahudi: </a:t>
            </a:r>
            <a:r>
              <a:rPr lang="tr-TR" sz="2800" dirty="0"/>
              <a:t>Kimlik etiketiyle ifade edilen temsilî figürdür.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Kuyumcu: </a:t>
            </a:r>
            <a:r>
              <a:rPr lang="tr-TR" sz="2800" dirty="0"/>
              <a:t>Gerçekçi kişidir.</a:t>
            </a:r>
          </a:p>
        </p:txBody>
      </p:sp>
    </p:spTree>
    <p:extLst>
      <p:ext uri="{BB962C8B-B14F-4D97-AF65-F5344CB8AC3E}">
        <p14:creationId xmlns:p14="http://schemas.microsoft.com/office/powerpoint/2010/main" val="3665530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11EF2F-798E-885B-4861-651983328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4E1791-22E6-800A-E49B-ADC40C44A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B67B72F-92DB-2DC7-9F87-2CDCC4ED9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/>
              <a:t>SÖYLEM </a:t>
            </a:r>
            <a:r>
              <a:rPr lang="tr-TR" dirty="0" err="1"/>
              <a:t>analizİ</a:t>
            </a:r>
            <a:br>
              <a:rPr lang="tr-TR" dirty="0"/>
            </a:br>
            <a:br>
              <a:rPr lang="tr-TR" dirty="0"/>
            </a:br>
            <a:r>
              <a:rPr lang="tr-TR" dirty="0">
                <a:solidFill>
                  <a:srgbClr val="FF0000"/>
                </a:solidFill>
              </a:rPr>
              <a:t>A- Metin İçi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266809F-CB57-EFA4-8525-3BCCFB9EC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CC2DD2-124F-30D8-58F5-71BE3319D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1-Aktörler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Feridun: </a:t>
            </a:r>
            <a:r>
              <a:rPr lang="tr-TR" sz="2800" dirty="0"/>
              <a:t>Öykünün merkezindeki kişidir.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Yahudi: </a:t>
            </a:r>
            <a:r>
              <a:rPr lang="tr-TR" sz="2800" dirty="0"/>
              <a:t>Kimlik etiketiyle ifade edilen temsilî figürdür.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Kuyumcu: </a:t>
            </a:r>
            <a:r>
              <a:rPr lang="tr-TR" sz="2800" dirty="0"/>
              <a:t>Gerçekçi kişidir.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2- Kelime seçimi</a:t>
            </a:r>
          </a:p>
          <a:p>
            <a:pPr marL="0" indent="0">
              <a:buNone/>
            </a:pPr>
            <a:r>
              <a:rPr lang="tr-TR" sz="2800" dirty="0" err="1"/>
              <a:t>Metindilbilimsel</a:t>
            </a:r>
            <a:r>
              <a:rPr lang="tr-TR" sz="2800" dirty="0"/>
              <a:t> analiz başlığında sözcük kümeleri alt başlığında verilmiştir. ‘hain, aldattım seni’ gibi ifadelerle okur yönlendiriliyor.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3- Çerçeve</a:t>
            </a:r>
          </a:p>
          <a:p>
            <a:pPr marL="0" indent="0">
              <a:buNone/>
            </a:pPr>
            <a:r>
              <a:rPr lang="tr-TR" sz="2800" dirty="0" err="1">
                <a:solidFill>
                  <a:srgbClr val="FF0000"/>
                </a:solidFill>
              </a:rPr>
              <a:t>Mekansal</a:t>
            </a:r>
            <a:r>
              <a:rPr lang="tr-TR" sz="2800" dirty="0">
                <a:solidFill>
                  <a:srgbClr val="FF0000"/>
                </a:solidFill>
              </a:rPr>
              <a:t> çerçeve: </a:t>
            </a:r>
            <a:r>
              <a:rPr lang="tr-TR" sz="2800" dirty="0"/>
              <a:t>Karşıtlık üzerinden verilmiştir:  </a:t>
            </a:r>
            <a:r>
              <a:rPr lang="tr-TR" sz="2800" dirty="0" err="1"/>
              <a:t>Ahırkapı</a:t>
            </a:r>
            <a:r>
              <a:rPr lang="tr-TR" sz="2800" dirty="0"/>
              <a:t>-Kadıköy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Psikolojik çerçeve: </a:t>
            </a:r>
            <a:r>
              <a:rPr lang="tr-TR" sz="2800" dirty="0"/>
              <a:t>Feridun’un yoksulluğu, ölmek istemesi vb.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Ekonomik çerçeve: </a:t>
            </a:r>
            <a:r>
              <a:rPr lang="tr-TR" sz="2800" dirty="0"/>
              <a:t>parasal ölçüler, değerli değersiz, beş para etmez…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4- Eksik/Gizlenmiş bilgi</a:t>
            </a:r>
          </a:p>
          <a:p>
            <a:pPr marL="0" indent="0">
              <a:buNone/>
            </a:pPr>
            <a:r>
              <a:rPr lang="tr-TR" sz="2800" dirty="0"/>
              <a:t>Elmasın fırçanın içinde olduğu bilgisi gizlenmiştir. Söylemsel manipülasyon vardır.</a:t>
            </a:r>
          </a:p>
        </p:txBody>
      </p:sp>
    </p:spTree>
    <p:extLst>
      <p:ext uri="{BB962C8B-B14F-4D97-AF65-F5344CB8AC3E}">
        <p14:creationId xmlns:p14="http://schemas.microsoft.com/office/powerpoint/2010/main" val="1775723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6C6708-A346-5584-61C1-C2BDF8614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656442-CA8F-ADFD-96B9-140CC962F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DDA13A1-89A0-D3FB-2625-DADC853A7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/>
              <a:t>SÖYLEM </a:t>
            </a:r>
            <a:r>
              <a:rPr lang="tr-TR" dirty="0" err="1"/>
              <a:t>analizİ</a:t>
            </a:r>
            <a:br>
              <a:rPr lang="tr-TR" dirty="0"/>
            </a:br>
            <a:br>
              <a:rPr lang="tr-TR" dirty="0"/>
            </a:br>
            <a:r>
              <a:rPr lang="tr-TR" dirty="0">
                <a:solidFill>
                  <a:srgbClr val="FF0000"/>
                </a:solidFill>
              </a:rPr>
              <a:t>B- Metnin konumu ve okurla ilişkisi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6C52E17-C900-ABA8-7C37-83D33DB142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230EA7-76ED-2E4A-0FF2-AE85B63AC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1-Metnin konumu: </a:t>
            </a:r>
            <a:r>
              <a:rPr lang="tr-TR" sz="2800" dirty="0"/>
              <a:t>Sürpriz sonlu </a:t>
            </a:r>
            <a:r>
              <a:rPr lang="tr-TR" sz="2800" dirty="0" err="1"/>
              <a:t>realit</a:t>
            </a:r>
            <a:r>
              <a:rPr lang="tr-TR" sz="2800" dirty="0"/>
              <a:t> hikaye.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1-Metnin okurla ilişkisi: </a:t>
            </a:r>
            <a:r>
              <a:rPr lang="tr-TR" sz="2800" dirty="0"/>
              <a:t>Metin okuyucuyu Feridun ile aynı yerde konumlandırır. Okur da Feridun gibi fırçanın içinde ne olduğunu bilmez ve sonunda şaşırır.</a:t>
            </a:r>
          </a:p>
          <a:p>
            <a:pPr marL="0" indent="0">
              <a:buNone/>
            </a:pPr>
            <a:r>
              <a:rPr lang="tr-TR" sz="2800" dirty="0"/>
              <a:t>Eş zamanlı algı stratejisi kullanılmıştır.</a:t>
            </a:r>
          </a:p>
          <a:p>
            <a:pPr marL="0" indent="0">
              <a:buNone/>
            </a:pPr>
            <a:r>
              <a:rPr lang="tr-TR" sz="2800" dirty="0"/>
              <a:t>Kısa öykülerin çoğunda olduğu gibi başta yanıltma ve sonda ani çözüm vardır. (Düğüm ve çözüm bölümleri)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43758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B8B27F-A78D-2F6F-919B-E6B188675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97FDE68-40FC-3287-2A30-6306869F8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EAC256E-6D2D-A7BA-739A-6409ECDBE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/>
              <a:t>SÖYLEM </a:t>
            </a:r>
            <a:r>
              <a:rPr lang="tr-TR" dirty="0" err="1"/>
              <a:t>analizİ</a:t>
            </a:r>
            <a:br>
              <a:rPr lang="tr-TR" dirty="0"/>
            </a:br>
            <a:br>
              <a:rPr lang="tr-TR" dirty="0"/>
            </a:br>
            <a:r>
              <a:rPr lang="tr-TR" dirty="0">
                <a:solidFill>
                  <a:srgbClr val="FF0000"/>
                </a:solidFill>
              </a:rPr>
              <a:t>C- ideolojik düzey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DC9EA64-0D35-2EF8-43E8-310D33612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85EBE5-96D5-A67B-6025-41D22A6C8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Kimlik temsili: </a:t>
            </a:r>
            <a:r>
              <a:rPr lang="tr-TR" sz="2800" dirty="0"/>
              <a:t>Yahudi bireyi değil, etnik kategoriyi anlatıyor. Negatif söylemle ilişkili kelimeler kullanılmış. (hain, aldatma, hile, düzen)</a:t>
            </a:r>
          </a:p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Değer anlayışı: </a:t>
            </a:r>
            <a:r>
              <a:rPr lang="tr-TR" sz="2800" dirty="0"/>
              <a:t>İnsanın değeri ile ekonomik durumu doğru orantılı olarak ilişkilendirilmiş.</a:t>
            </a:r>
          </a:p>
          <a:p>
            <a:pPr marL="0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Değer=maddi değer </a:t>
            </a:r>
            <a:r>
              <a:rPr lang="tr-TR" sz="2800" dirty="0"/>
              <a:t>anlamında kullanılmış.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31122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A89316-F152-8560-34DB-FE846CA19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A0B8924-D27D-B896-D6A9-C7F735746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8D3CCA6-0FBE-E2AD-D015-58DB18BB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476" y="1600199"/>
            <a:ext cx="3539266" cy="4297680"/>
          </a:xfrm>
        </p:spPr>
        <p:txBody>
          <a:bodyPr anchor="ctr">
            <a:normAutofit/>
          </a:bodyPr>
          <a:lstStyle/>
          <a:p>
            <a:r>
              <a:rPr lang="tr-TR" dirty="0"/>
              <a:t>Garip bir hediye</a:t>
            </a:r>
            <a:br>
              <a:rPr lang="tr-TR" dirty="0"/>
            </a:br>
            <a:r>
              <a:rPr lang="tr-TR" dirty="0"/>
              <a:t>öyküsünü okuyun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7E52CFE-A387-1276-3AB7-21B2EB6DE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">
            <a:extLst>
              <a:ext uri="{FF2B5EF4-FFF2-40B4-BE49-F238E27FC236}">
                <a16:creationId xmlns:a16="http://schemas.microsoft.com/office/drawing/2014/main" id="{3ED85738-5F53-1934-BDDD-2709481215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24851" y="1600199"/>
            <a:ext cx="6130003" cy="429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Refik Halit Karay-Memleket Hikâyeleri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tr-TR" altLang="tr-TR" dirty="0">
                <a:latin typeface="Arial" panose="020B0604020202020204" pitchFamily="34" charset="0"/>
                <a:hlinkClick r:id="rId2"/>
              </a:rPr>
              <a:t>Tıklayın</a:t>
            </a:r>
            <a:endParaRPr kumimoji="0" lang="tr-TR" altLang="tr-TR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922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8EC9DB-C99A-C9C9-FCC0-A25D57B20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tr-TR"/>
              <a:t>Ders sonu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04C234-1B7F-72EE-E1D4-9C420A638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>
            <a:normAutofit/>
          </a:bodyPr>
          <a:lstStyle/>
          <a:p>
            <a:r>
              <a:rPr lang="tr-TR"/>
              <a:t>Beni dinlediğiniz için teşekkürler…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1422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073C23-8446-E3EB-1B07-35AF85BEB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CE66E5A-4FAE-B944-7711-5596127F6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D6731A7-A24B-FA6A-5A4C-98C2D65A8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0A64314-7C51-DAC3-C567-67CE8AFA1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093E87-A418-7D7B-A655-2A2040431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689548"/>
            <a:ext cx="6130003" cy="5801193"/>
          </a:xfrm>
        </p:spPr>
        <p:txBody>
          <a:bodyPr anchor="ctr">
            <a:normAutofit/>
          </a:bodyPr>
          <a:lstStyle/>
          <a:p>
            <a:r>
              <a:rPr lang="tr-TR" sz="2800" b="1" dirty="0"/>
              <a:t>Metin Türü: </a:t>
            </a:r>
            <a:r>
              <a:rPr lang="tr-TR" sz="2800" dirty="0"/>
              <a:t>Anlatı (Öykü)</a:t>
            </a:r>
          </a:p>
          <a:p>
            <a:r>
              <a:rPr lang="tr-TR" sz="2800" b="1" dirty="0"/>
              <a:t>Anlatıcı: </a:t>
            </a:r>
            <a:r>
              <a:rPr lang="tr-TR" sz="2800" dirty="0"/>
              <a:t>3. Teklik şahıs</a:t>
            </a:r>
          </a:p>
          <a:p>
            <a:r>
              <a:rPr lang="tr-TR" sz="2800" b="1" dirty="0"/>
              <a:t>Konu: </a:t>
            </a:r>
            <a:r>
              <a:rPr lang="tr-TR" sz="2800" dirty="0"/>
              <a:t>Bireysel trajedi üzerinden yoksulluk, umut, hayal kırıklığı ve sürpriz kurtuluş temalarını işler.</a:t>
            </a:r>
          </a:p>
        </p:txBody>
      </p:sp>
    </p:spTree>
    <p:extLst>
      <p:ext uri="{BB962C8B-B14F-4D97-AF65-F5344CB8AC3E}">
        <p14:creationId xmlns:p14="http://schemas.microsoft.com/office/powerpoint/2010/main" val="1378678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BC9406-97F9-61D4-2A8E-144BF7D5E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1AF7A0-AE8A-C0D5-BA0A-418D615FB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E879AA4-E54A-8A5A-D923-A2CD50FA6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A9734CC-2128-41C2-D3E7-506E60ACB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0F8DF-AFBE-C690-F832-D147C14C6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689548"/>
            <a:ext cx="6130003" cy="5801193"/>
          </a:xfrm>
        </p:spPr>
        <p:txBody>
          <a:bodyPr anchor="ctr">
            <a:normAutofit/>
          </a:bodyPr>
          <a:lstStyle/>
          <a:p>
            <a:r>
              <a:rPr lang="tr-TR" sz="2800" b="1" dirty="0"/>
              <a:t>Üst şema (Çerçeve)</a:t>
            </a:r>
          </a:p>
          <a:p>
            <a:pPr marL="0" indent="0">
              <a:buNone/>
            </a:pPr>
            <a:r>
              <a:rPr lang="tr-TR" sz="2800" b="1" dirty="0"/>
              <a:t>Giriş: </a:t>
            </a:r>
            <a:r>
              <a:rPr lang="tr-TR" sz="2800" dirty="0"/>
              <a:t>Feridun’un yoksulluğu ve tıraş fırçasını satma çabası</a:t>
            </a:r>
          </a:p>
          <a:p>
            <a:pPr marL="0" indent="0">
              <a:buNone/>
            </a:pPr>
            <a:r>
              <a:rPr lang="tr-TR" sz="2800" b="1" dirty="0"/>
              <a:t>Gelişme: </a:t>
            </a:r>
            <a:r>
              <a:rPr lang="tr-TR" sz="2800" dirty="0"/>
              <a:t>Kuyumcu-hayal kırıklığı-Geri dönüş (</a:t>
            </a:r>
            <a:r>
              <a:rPr lang="tr-TR" sz="2800" dirty="0" err="1"/>
              <a:t>flashback</a:t>
            </a:r>
            <a:r>
              <a:rPr lang="tr-TR" sz="2800" dirty="0"/>
              <a:t>)- içsel çöküş-fırçayı fırlatma (dönüm noktası)</a:t>
            </a:r>
          </a:p>
          <a:p>
            <a:pPr marL="0" indent="0">
              <a:buNone/>
            </a:pPr>
            <a:r>
              <a:rPr lang="tr-TR" sz="2800" b="1" dirty="0"/>
              <a:t>Sonuç: </a:t>
            </a:r>
            <a:r>
              <a:rPr lang="tr-TR" sz="2800" dirty="0"/>
              <a:t>Elmasların keşfi</a:t>
            </a:r>
          </a:p>
        </p:txBody>
      </p:sp>
    </p:spTree>
    <p:extLst>
      <p:ext uri="{BB962C8B-B14F-4D97-AF65-F5344CB8AC3E}">
        <p14:creationId xmlns:p14="http://schemas.microsoft.com/office/powerpoint/2010/main" val="3389302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4C0C23-A781-6CE7-DD13-856BF2662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F464AF1-0DEB-6E56-8465-AAB8CBE98C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6CD83CD-C7E8-CA4A-7CEC-04B41E4FF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Ölçütlere göre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369515-AC44-00F3-E72A-6E4C531ED5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235B9B-61F2-44F7-19B8-5987C512F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689548"/>
            <a:ext cx="6130003" cy="5801193"/>
          </a:xfrm>
        </p:spPr>
        <p:txBody>
          <a:bodyPr anchor="ctr">
            <a:normAutofit fontScale="55000" lnSpcReduction="20000"/>
          </a:bodyPr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</a:rPr>
              <a:t>1- Bağdaşıklık (</a:t>
            </a:r>
            <a:r>
              <a:rPr lang="tr-TR" sz="2800" b="1" dirty="0" err="1">
                <a:solidFill>
                  <a:srgbClr val="FF0000"/>
                </a:solidFill>
              </a:rPr>
              <a:t>Cohesion</a:t>
            </a:r>
            <a:r>
              <a:rPr lang="tr-TR" sz="2800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tr-TR" sz="2800" b="1" dirty="0"/>
              <a:t>Yineleme (yinelenen sözcükler): </a:t>
            </a:r>
            <a:r>
              <a:rPr lang="tr-TR" sz="2800" dirty="0"/>
              <a:t>Feridun, tıraş fırçası, yoksulluk, paha, kıymet</a:t>
            </a:r>
          </a:p>
          <a:p>
            <a:pPr marL="0" indent="0">
              <a:buNone/>
            </a:pPr>
            <a:r>
              <a:rPr lang="tr-TR" sz="2800" dirty="0"/>
              <a:t>Fırça12, Feridun 10, Yahudi 9, beş para 5 kez geçmiştir.</a:t>
            </a:r>
          </a:p>
          <a:p>
            <a:pPr marL="0" indent="0">
              <a:buNone/>
            </a:pPr>
            <a:r>
              <a:rPr lang="tr-TR" sz="2800" b="1" dirty="0"/>
              <a:t>Eş-Zıt anlamlı kelimeler: </a:t>
            </a:r>
          </a:p>
          <a:p>
            <a:pPr marL="0" indent="0">
              <a:buNone/>
            </a:pPr>
            <a:r>
              <a:rPr lang="tr-TR" sz="2800" dirty="0"/>
              <a:t>Paha, kıymet, eder</a:t>
            </a:r>
          </a:p>
          <a:p>
            <a:pPr marL="0" indent="0">
              <a:buNone/>
            </a:pPr>
            <a:r>
              <a:rPr lang="tr-TR" sz="2800" dirty="0"/>
              <a:t>Rutubetli, ıslak, yaş</a:t>
            </a:r>
          </a:p>
          <a:p>
            <a:pPr marL="0" indent="0">
              <a:buNone/>
            </a:pPr>
            <a:r>
              <a:rPr lang="tr-TR" sz="2800" dirty="0"/>
              <a:t>Eziyetli, matemli</a:t>
            </a:r>
          </a:p>
          <a:p>
            <a:pPr marL="0" indent="0">
              <a:buNone/>
            </a:pPr>
            <a:r>
              <a:rPr lang="tr-TR" sz="2800" dirty="0"/>
              <a:t>Işık, aydınlık</a:t>
            </a:r>
          </a:p>
          <a:p>
            <a:pPr marL="0" indent="0">
              <a:buNone/>
            </a:pPr>
            <a:r>
              <a:rPr lang="tr-TR" sz="2800" dirty="0"/>
              <a:t>Şen, neşe</a:t>
            </a:r>
          </a:p>
          <a:p>
            <a:pPr marL="0" indent="0">
              <a:buNone/>
            </a:pPr>
            <a:r>
              <a:rPr lang="tr-TR" sz="2800" dirty="0"/>
              <a:t>Muhtaç, perişan</a:t>
            </a:r>
          </a:p>
          <a:p>
            <a:pPr marL="0" indent="0">
              <a:buNone/>
            </a:pPr>
            <a:r>
              <a:rPr lang="tr-TR" sz="2800" dirty="0"/>
              <a:t>Parlamak, ışıldamak, parıl parıl yanmak</a:t>
            </a:r>
          </a:p>
          <a:p>
            <a:pPr marL="0" indent="0">
              <a:buNone/>
            </a:pPr>
            <a:r>
              <a:rPr lang="tr-TR" sz="2800" dirty="0"/>
              <a:t>Aldatmak, hile, oyun etmek</a:t>
            </a:r>
          </a:p>
          <a:p>
            <a:pPr marL="0" indent="0">
              <a:buNone/>
            </a:pPr>
            <a:r>
              <a:rPr lang="tr-TR" sz="2800" dirty="0"/>
              <a:t>Açlık, sefalet, felaket</a:t>
            </a:r>
          </a:p>
          <a:p>
            <a:pPr marL="0" indent="0">
              <a:buNone/>
            </a:pPr>
            <a:r>
              <a:rPr lang="tr-TR" sz="2800" dirty="0"/>
              <a:t>Dükkan, mağaza</a:t>
            </a:r>
          </a:p>
        </p:txBody>
      </p:sp>
    </p:spTree>
    <p:extLst>
      <p:ext uri="{BB962C8B-B14F-4D97-AF65-F5344CB8AC3E}">
        <p14:creationId xmlns:p14="http://schemas.microsoft.com/office/powerpoint/2010/main" val="2346210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E674D8-C2E3-2F0D-873D-E5A3FED74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5BE713-DEAD-774B-1884-55DE0AA78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7E113A8-2C4C-B473-BFF0-B0407B024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Ölçütlere göre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A59AF26-4D23-FB8A-DD02-049404C09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41C49-AE0C-B7BF-0409-F680AE7D3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689548"/>
            <a:ext cx="6130003" cy="5801193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tr-TR" sz="2800" b="1" dirty="0"/>
              <a:t>Sözcük kümeleri (aynı kavram alanına ait kelimeler):</a:t>
            </a:r>
          </a:p>
          <a:p>
            <a:r>
              <a:rPr lang="tr-TR" sz="2800" dirty="0"/>
              <a:t>Yoksulluk (açlık, rutubet, karanlık, bodrum)</a:t>
            </a:r>
          </a:p>
          <a:p>
            <a:r>
              <a:rPr lang="tr-TR" sz="2800" dirty="0"/>
              <a:t>Zenginlik (elmas, ışık, parlamak, Kadıköy, güneş)</a:t>
            </a:r>
          </a:p>
          <a:p>
            <a:r>
              <a:rPr lang="tr-TR" sz="2800" dirty="0"/>
              <a:t>Fırça (kıymet, beş para, değerli, beş on kuruşluk mal, iyi para, bin lira)</a:t>
            </a:r>
          </a:p>
          <a:p>
            <a:r>
              <a:rPr lang="tr-TR" sz="2800" dirty="0"/>
              <a:t>Çaresizlik (hüzün, ümitsizlik, erimek, işsiz, ekmeğe muhtaç, parasız, medet ummak)</a:t>
            </a:r>
          </a:p>
          <a:p>
            <a:r>
              <a:rPr lang="tr-TR" sz="2800" dirty="0"/>
              <a:t>Savaş (asker, kaput, harp, esaret, cenk, felaket, sakat)</a:t>
            </a:r>
          </a:p>
          <a:p>
            <a:r>
              <a:rPr lang="tr-TR" sz="2800" dirty="0"/>
              <a:t>Yahudi (hile, hain, düzen, aldatma…)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35772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3D5D40-59CC-AB29-9AE4-C8A5FCDB9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6D6FF8A-9FE0-23F5-F70F-095A410F4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3B7113B-46AA-A80D-206C-A1CFE94AB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Ölçütlere göre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B9214DD-A05B-411C-D386-A58279F82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E0691A-C194-3576-FD0D-A25D953C2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buNone/>
            </a:pPr>
            <a:r>
              <a:rPr lang="tr-TR" sz="2800" b="1" dirty="0"/>
              <a:t>Gönderim: </a:t>
            </a:r>
          </a:p>
          <a:p>
            <a:r>
              <a:rPr lang="tr-TR" sz="2800" dirty="0"/>
              <a:t>Feridun’a gönderim (o, onu, dolaşıyordu, istedi, kalacaktı…)</a:t>
            </a:r>
          </a:p>
          <a:p>
            <a:r>
              <a:rPr lang="tr-TR" sz="2800" dirty="0" err="1"/>
              <a:t>Fırça’ya</a:t>
            </a:r>
            <a:r>
              <a:rPr lang="tr-TR" sz="2800" dirty="0"/>
              <a:t> gönderim (o, onu, bunu…)</a:t>
            </a:r>
          </a:p>
          <a:p>
            <a:r>
              <a:rPr lang="tr-TR" sz="2800" dirty="0" err="1"/>
              <a:t>Yahudiye</a:t>
            </a:r>
            <a:r>
              <a:rPr lang="tr-TR" sz="2800" dirty="0"/>
              <a:t> gönderim (ona, birisi, bu, dediği, eşyalarını, sözlerini, ırkının, hilesi…)</a:t>
            </a:r>
          </a:p>
          <a:p>
            <a:pPr marL="0" indent="0">
              <a:buNone/>
            </a:pPr>
            <a:r>
              <a:rPr lang="tr-TR" sz="2800" b="1" dirty="0"/>
              <a:t>Değiştirim:</a:t>
            </a:r>
          </a:p>
          <a:p>
            <a:r>
              <a:rPr lang="tr-TR" sz="2800" dirty="0">
                <a:solidFill>
                  <a:srgbClr val="FF0000"/>
                </a:solidFill>
              </a:rPr>
              <a:t>öyle </a:t>
            </a:r>
            <a:r>
              <a:rPr lang="tr-TR" sz="2800" dirty="0"/>
              <a:t>oluyordu, </a:t>
            </a:r>
            <a:r>
              <a:rPr lang="tr-TR" sz="2800" dirty="0">
                <a:solidFill>
                  <a:srgbClr val="FF0000"/>
                </a:solidFill>
              </a:rPr>
              <a:t>öyle</a:t>
            </a:r>
            <a:r>
              <a:rPr lang="tr-TR" sz="2800" dirty="0"/>
              <a:t> söylemiş</a:t>
            </a:r>
          </a:p>
          <a:p>
            <a:pPr marL="0" indent="0">
              <a:buNone/>
            </a:pPr>
            <a:r>
              <a:rPr lang="tr-TR" sz="2800" b="1" dirty="0" err="1"/>
              <a:t>Eksilti</a:t>
            </a:r>
            <a:r>
              <a:rPr lang="tr-TR" sz="2800" b="1" dirty="0"/>
              <a:t>:</a:t>
            </a:r>
          </a:p>
          <a:p>
            <a:r>
              <a:rPr lang="tr-TR" sz="2800" dirty="0"/>
              <a:t>Sakın atma (fırçayı), kılları (fırçanın), değeri (fırçanın), gözüne (Feridun’un), evirdi çevirdi (fırçayı)</a:t>
            </a:r>
          </a:p>
          <a:p>
            <a:pPr marL="0" indent="0">
              <a:buNone/>
            </a:pPr>
            <a:r>
              <a:rPr lang="tr-TR" sz="2800" b="1" dirty="0"/>
              <a:t>Bağlama unsurları:</a:t>
            </a:r>
          </a:p>
          <a:p>
            <a:r>
              <a:rPr lang="tr-TR" sz="2800" dirty="0"/>
              <a:t>Filvaki, evet, gene, lakin, halbuki, nihayet, keşke, sonra, fakat, bir aralık, hem…</a:t>
            </a:r>
          </a:p>
        </p:txBody>
      </p:sp>
    </p:spTree>
    <p:extLst>
      <p:ext uri="{BB962C8B-B14F-4D97-AF65-F5344CB8AC3E}">
        <p14:creationId xmlns:p14="http://schemas.microsoft.com/office/powerpoint/2010/main" val="2254956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7EEB10-6B82-8D9C-4E0F-264C51A9B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0286BA8-7952-457E-E85A-3BFD6365B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612460D-B4C0-3F90-B6DE-CBFEB771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Ölçütlere göre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088DE0-6520-688B-0CE3-1DFF3542D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DC7970-A7B7-4BE4-5AD7-712B08136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r>
              <a:rPr lang="tr-TR" sz="2800" b="1" dirty="0"/>
              <a:t>Koşutluk (aynı yapının değişik içeriklerle yinelenmesi)</a:t>
            </a:r>
          </a:p>
          <a:p>
            <a:r>
              <a:rPr lang="tr-TR" sz="2800" dirty="0"/>
              <a:t>Evirdi, çevirdi, salladı, tırnağıyla kazıdı…</a:t>
            </a:r>
          </a:p>
          <a:p>
            <a:r>
              <a:rPr lang="tr-TR" sz="2800" dirty="0"/>
              <a:t>Keşke, şimdi, şuracıkta, düşüp kalsaydı, kurtulsaydı…</a:t>
            </a:r>
          </a:p>
          <a:p>
            <a:r>
              <a:rPr lang="tr-TR" sz="2800" dirty="0"/>
              <a:t>Yahudi’nin burada da bir hilesi, bir ihaneti mi vardı?</a:t>
            </a:r>
          </a:p>
          <a:p>
            <a:pPr marL="0" indent="0">
              <a:buNone/>
            </a:pPr>
            <a:r>
              <a:rPr lang="tr-TR" sz="2800" b="1" dirty="0"/>
              <a:t>Zaman-Görünüş:</a:t>
            </a:r>
          </a:p>
          <a:p>
            <a:r>
              <a:rPr lang="tr-TR" sz="2800" dirty="0"/>
              <a:t>Öyküde çoğunlukla görülen geçmiş zaman kullanılmıştır, bazı durumlarda birleşik zaman kullanılmıştır (şimdiki zamanın hikayesi, geçmiş zamanın hikayesi)</a:t>
            </a:r>
          </a:p>
          <a:p>
            <a:r>
              <a:rPr lang="tr-TR" sz="2800" dirty="0"/>
              <a:t>Anlatılar bir bütün olduğundan tamamı geçmiş zaman olarak algılanmalıdır. Gereklilik ve istek kipleri de kullanılmıştır.</a:t>
            </a:r>
          </a:p>
        </p:txBody>
      </p:sp>
    </p:spTree>
    <p:extLst>
      <p:ext uri="{BB962C8B-B14F-4D97-AF65-F5344CB8AC3E}">
        <p14:creationId xmlns:p14="http://schemas.microsoft.com/office/powerpoint/2010/main" val="321607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B4494D-5743-E4AC-3469-9A624B0D9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D37791-4EF0-813E-F08E-224436281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90A6545-4801-B7D0-54F6-BCEE76AEC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82" y="1600199"/>
            <a:ext cx="3739160" cy="4260955"/>
          </a:xfrm>
        </p:spPr>
        <p:txBody>
          <a:bodyPr anchor="ctr">
            <a:normAutofit/>
          </a:bodyPr>
          <a:lstStyle/>
          <a:p>
            <a:r>
              <a:rPr lang="tr-TR" dirty="0" err="1"/>
              <a:t>Metindilbilimsel</a:t>
            </a:r>
            <a:r>
              <a:rPr lang="tr-TR" dirty="0"/>
              <a:t> Ölçütlere göre analiz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9EE0687-1852-72FA-4EC2-E14EC8CCA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4A7FD9-41B0-252D-2CD3-0C64C0710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249382"/>
            <a:ext cx="6130003" cy="6241359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tr-TR" sz="2800" b="1" dirty="0"/>
              <a:t>Örtük anlam (</a:t>
            </a:r>
            <a:r>
              <a:rPr lang="tr-TR" sz="2800" b="1" dirty="0" err="1"/>
              <a:t>Sezdirim</a:t>
            </a:r>
            <a:r>
              <a:rPr lang="tr-TR" sz="2800" b="1" dirty="0"/>
              <a:t>):</a:t>
            </a:r>
          </a:p>
          <a:p>
            <a:pPr marL="0" indent="0">
              <a:buNone/>
            </a:pPr>
            <a:r>
              <a:rPr lang="tr-TR" sz="2800" dirty="0"/>
              <a:t>Öyküde </a:t>
            </a:r>
          </a:p>
          <a:p>
            <a:r>
              <a:rPr lang="tr-TR" sz="2800" dirty="0"/>
              <a:t>‘satacağı bir şeyi kalmamıştı’ ifadesi daha önce başka şeyleri sattığını</a:t>
            </a:r>
          </a:p>
          <a:p>
            <a:r>
              <a:rPr lang="tr-TR" sz="2800" dirty="0"/>
              <a:t>İkinci paragrafın başında maddi sorunların hastalıklara sebep olduğu iması bulunuyor.</a:t>
            </a:r>
          </a:p>
          <a:p>
            <a:r>
              <a:rPr lang="tr-TR" sz="2800" dirty="0"/>
              <a:t>Üçüncü paragrafta savaş gazisi olduğu, dördüncü paragrafta önceden varlıklı olduğu iması bulunmaktadır.</a:t>
            </a:r>
          </a:p>
          <a:p>
            <a:r>
              <a:rPr lang="tr-TR" sz="2800" dirty="0"/>
              <a:t>Sondan bir önceki paragrafta ve öykü genelinde Yahudi’nin güvenilmez, ve oyun (hile) içinde olduğu imaları bulunuyor. (Yahudi’nin burada </a:t>
            </a:r>
            <a:r>
              <a:rPr lang="tr-TR" sz="2800" dirty="0">
                <a:solidFill>
                  <a:srgbClr val="FF0000"/>
                </a:solidFill>
              </a:rPr>
              <a:t>da</a:t>
            </a:r>
            <a:r>
              <a:rPr lang="tr-TR" sz="2800" dirty="0"/>
              <a:t> bir oyunu…)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3775291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262</TotalTime>
  <Words>1120</Words>
  <Application>Microsoft Macintosh PowerPoint</Application>
  <PresentationFormat>Geniş ekran</PresentationFormat>
  <Paragraphs>135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3" baseType="lpstr">
      <vt:lpstr>Arial</vt:lpstr>
      <vt:lpstr>Gill Sans MT</vt:lpstr>
      <vt:lpstr>Galeri</vt:lpstr>
      <vt:lpstr>METİN ANALİZ ÖRNEKLERİ</vt:lpstr>
      <vt:lpstr>Garip bir hediye öyküsünü okuyun</vt:lpstr>
      <vt:lpstr>Metindilbilimsel Analiz</vt:lpstr>
      <vt:lpstr>Metindilbilimsel Analiz</vt:lpstr>
      <vt:lpstr>Metindilbilimsel Ölçütlere göre analiz</vt:lpstr>
      <vt:lpstr>Metindilbilimsel Ölçütlere göre analiz</vt:lpstr>
      <vt:lpstr>Metindilbilimsel Ölçütlere göre analiz</vt:lpstr>
      <vt:lpstr>Metindilbilimsel Ölçütlere göre analiz</vt:lpstr>
      <vt:lpstr>Metindilbilimsel Ölçütlere göre analiz</vt:lpstr>
      <vt:lpstr>Metindilbilimsel Ölçütlere göre analiz</vt:lpstr>
      <vt:lpstr>Metindilbilimsel Ölçütlere göre analiz</vt:lpstr>
      <vt:lpstr>Metindilbilimsel Ölçütlere göre analiz</vt:lpstr>
      <vt:lpstr>PRATİK analiz</vt:lpstr>
      <vt:lpstr>PRATİK analiz</vt:lpstr>
      <vt:lpstr>PRATİK analiz</vt:lpstr>
      <vt:lpstr>SÖYLEM analizİ</vt:lpstr>
      <vt:lpstr>SÖYLEM analizİ  A- Metin İçi Analiz</vt:lpstr>
      <vt:lpstr>SÖYLEM analizİ  B- Metnin konumu ve okurla ilişkisi</vt:lpstr>
      <vt:lpstr>SÖYLEM analizİ  C- ideolojik düzey</vt:lpstr>
      <vt:lpstr>Ders sonu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Mehmet Yeşilkaya</dc:creator>
  <cp:lastModifiedBy>Mehmet Yeşilkaya</cp:lastModifiedBy>
  <cp:revision>94</cp:revision>
  <dcterms:created xsi:type="dcterms:W3CDTF">2026-02-23T21:17:40Z</dcterms:created>
  <dcterms:modified xsi:type="dcterms:W3CDTF">2026-03-23T23:34:28Z</dcterms:modified>
</cp:coreProperties>
</file>