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sldIdLst>
    <p:sldId id="256" r:id="rId2"/>
    <p:sldId id="301" r:id="rId3"/>
    <p:sldId id="300" r:id="rId4"/>
    <p:sldId id="297" r:id="rId5"/>
    <p:sldId id="298" r:id="rId6"/>
    <p:sldId id="299" r:id="rId7"/>
    <p:sldId id="302" r:id="rId8"/>
    <p:sldId id="303" r:id="rId9"/>
    <p:sldId id="304" r:id="rId10"/>
    <p:sldId id="307" r:id="rId11"/>
    <p:sldId id="305" r:id="rId12"/>
    <p:sldId id="306" r:id="rId13"/>
    <p:sldId id="308" r:id="rId14"/>
    <p:sldId id="309" r:id="rId15"/>
    <p:sldId id="310" r:id="rId16"/>
    <p:sldId id="311" r:id="rId17"/>
    <p:sldId id="312" r:id="rId18"/>
    <p:sldId id="313" r:id="rId19"/>
    <p:sldId id="314" r:id="rId20"/>
    <p:sldId id="29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73"/>
    <p:restoredTop sz="94656"/>
  </p:normalViewPr>
  <p:slideViewPr>
    <p:cSldViewPr snapToGrid="0">
      <p:cViewPr varScale="1">
        <p:scale>
          <a:sx n="107" d="100"/>
          <a:sy n="107" d="100"/>
        </p:scale>
        <p:origin x="26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3/10/26</a:t>
            </a:fld>
            <a:endParaRPr lang="en-US"/>
          </a:p>
        </p:txBody>
      </p:sp>
      <p:sp>
        <p:nvSpPr>
          <p:cNvPr id="5" name="Footer Placeholder 4"/>
          <p:cNvSpPr>
            <a:spLocks noGrp="1"/>
          </p:cNvSpPr>
          <p:nvPr>
            <p:ph type="ftr" sz="quarter" idx="11"/>
          </p:nvPr>
        </p:nvSpPr>
        <p:spPr>
          <a:xfrm>
            <a:off x="2416500" y="329307"/>
            <a:ext cx="4973915" cy="309201"/>
          </a:xfrm>
        </p:spPr>
        <p:txBody>
          <a:bodyPr/>
          <a:lstStyle/>
          <a:p>
            <a:r>
              <a:rPr lang="en-US"/>
              <a:t>Sample Footer Text</a:t>
            </a:r>
          </a:p>
        </p:txBody>
      </p:sp>
      <p:sp>
        <p:nvSpPr>
          <p:cNvPr id="6" name="Slide Number Placeholder 5"/>
          <p:cNvSpPr>
            <a:spLocks noGrp="1"/>
          </p:cNvSpPr>
          <p:nvPr>
            <p:ph type="sldNum" sz="quarter" idx="12"/>
          </p:nvPr>
        </p:nvSpPr>
        <p:spPr>
          <a:xfrm>
            <a:off x="1437664" y="798973"/>
            <a:ext cx="811019" cy="503578"/>
          </a:xfrm>
        </p:spPr>
        <p:txBody>
          <a:bodyPr/>
          <a:lstStyle/>
          <a:p>
            <a:fld id="{CC057153-B650-4DEB-B370-79DDCFDCE93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055108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3/10/26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03898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3/10/26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998906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vert="horz" lIns="91440" tIns="45720" rIns="91440" bIns="45720" rtlCol="0" anchor="b">
            <a:normAutofit/>
          </a:bodyPr>
          <a:lstStyle>
            <a:lvl1pPr>
              <a:defRPr lang="en-US" sz="5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vert="horz" lIns="91440" tIns="45720" rIns="91440" bIns="45720" rtlCol="0">
            <a:normAutofit/>
          </a:bodyPr>
          <a:lstStyle>
            <a:lvl1pPr marL="0" indent="0">
              <a:buNone/>
              <a:defRPr lang="en-US" sz="2000"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6584950" cy="6858000"/>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7168895" y="6453002"/>
            <a:ext cx="1707625" cy="365125"/>
          </a:xfrm>
        </p:spPr>
        <p:txBody>
          <a:bodyPr/>
          <a:lstStyle>
            <a:lvl1pPr>
              <a:defRPr>
                <a:solidFill>
                  <a:schemeClr val="tx1"/>
                </a:solidFill>
                <a:effectLst/>
              </a:defRPr>
            </a:lvl1pPr>
          </a:lstStyle>
          <a:p>
            <a:fld id="{E38EAEAF-D16E-446F-97F9-D23FB245CB45}" type="datetime1">
              <a:rPr lang="en-US" smtClean="0"/>
              <a:t>3/10/26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76616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3/10/26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670106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EE9E671-1C83-40F7-9D33-FE8AAC7F721F}" type="datetime1">
              <a:rPr lang="en-US" smtClean="0"/>
              <a:t>3/10/26</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776134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EE9E671-1C83-40F7-9D33-FE8AAC7F721F}" type="datetime1">
              <a:rPr lang="en-US" smtClean="0"/>
              <a:t>3/10/26</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113982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EE9E671-1C83-40F7-9D33-FE8AAC7F721F}" type="datetime1">
              <a:rPr lang="en-US" smtClean="0"/>
              <a:t>3/10/26</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513853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EE9E671-1C83-40F7-9D33-FE8AAC7F721F}" type="datetime1">
              <a:rPr lang="en-US" smtClean="0"/>
              <a:t>3/10/26</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41803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E9E671-1C83-40F7-9D33-FE8AAC7F721F}" type="datetime1">
              <a:rPr lang="en-US" smtClean="0"/>
              <a:t>3/10/26</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7053757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EE9E671-1C83-40F7-9D33-FE8AAC7F721F}" type="datetime1">
              <a:rPr lang="en-US" smtClean="0"/>
              <a:t>3/10/26</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054842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EE9E671-1C83-40F7-9D33-FE8AAC7F721F}" type="datetime1">
              <a:rPr lang="en-US" smtClean="0"/>
              <a:t>3/10/26</a:t>
            </a:fld>
            <a:endParaRPr lang="en-US"/>
          </a:p>
        </p:txBody>
      </p:sp>
      <p:sp>
        <p:nvSpPr>
          <p:cNvPr id="6" name="Footer Placeholder 5"/>
          <p:cNvSpPr>
            <a:spLocks noGrp="1"/>
          </p:cNvSpPr>
          <p:nvPr>
            <p:ph type="ftr" sz="quarter" idx="11"/>
          </p:nvPr>
        </p:nvSpPr>
        <p:spPr>
          <a:xfrm>
            <a:off x="1447382" y="318640"/>
            <a:ext cx="5541004" cy="320931"/>
          </a:xfrm>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929573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EE9E671-1C83-40F7-9D33-FE8AAC7F721F}" type="datetime1">
              <a:rPr lang="en-US" smtClean="0"/>
              <a:t>3/10/26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Sample Footer Text</a:t>
            </a: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C057153-B650-4DEB-B370-79DDCFDCE93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099573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59" name="Rectangle 14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60" name="Picture 14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1" name="Straight Connector 15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52">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3" name="Rectangle 154">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17A0BB5-46CD-0E37-916B-7E3A4A7564F8}"/>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METİNSELLİK ÖLÇÜTLERİNE GÖRE  ANALİZ</a:t>
            </a:r>
          </a:p>
        </p:txBody>
      </p:sp>
      <p:cxnSp>
        <p:nvCxnSpPr>
          <p:cNvPr id="164" name="Straight Connector 156">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EFC2357D-B348-0274-8A80-8CA2F8BBD66A}"/>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err="1"/>
              <a:t>Bağdaşıklık</a:t>
            </a:r>
            <a:r>
              <a:rPr lang="en-US" b="1" dirty="0"/>
              <a:t> (Cohesion)</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Gönderim</a:t>
            </a:r>
            <a:r>
              <a:rPr lang="en-US" dirty="0"/>
              <a:t> (</a:t>
            </a:r>
            <a:r>
              <a:rPr lang="en-US" dirty="0" err="1"/>
              <a:t>ileriye</a:t>
            </a:r>
            <a:r>
              <a:rPr lang="en-US" dirty="0"/>
              <a:t> </a:t>
            </a:r>
            <a:r>
              <a:rPr lang="en-US" dirty="0" err="1"/>
              <a:t>referans</a:t>
            </a:r>
            <a:r>
              <a:rPr lang="en-US" dirty="0"/>
              <a:t>, </a:t>
            </a:r>
            <a:r>
              <a:rPr lang="en-US" dirty="0" err="1"/>
              <a:t>geriye</a:t>
            </a:r>
            <a:r>
              <a:rPr lang="en-US" dirty="0"/>
              <a:t> </a:t>
            </a:r>
            <a:r>
              <a:rPr lang="en-US" dirty="0" err="1"/>
              <a:t>referans</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Bağlaç</a:t>
            </a:r>
            <a:r>
              <a:rPr lang="en-US" dirty="0"/>
              <a:t> </a:t>
            </a:r>
            <a:r>
              <a:rPr lang="en-US" dirty="0" err="1"/>
              <a:t>kullanımı</a:t>
            </a:r>
            <a:endParaRPr lang="en-US" dirty="0"/>
          </a:p>
          <a:p>
            <a:pPr indent="-228600" defTabSz="914400">
              <a:lnSpc>
                <a:spcPct val="120000"/>
              </a:lnSpc>
              <a:spcAft>
                <a:spcPts val="600"/>
              </a:spcAft>
              <a:buClr>
                <a:schemeClr val="accent1"/>
              </a:buClr>
              <a:buSzPct val="100000"/>
              <a:buFont typeface="Arial" panose="020B0604020202020204" pitchFamily="34" charset="0"/>
              <a:buChar char="•"/>
            </a:pPr>
            <a:r>
              <a:rPr lang="en-US" dirty="0" err="1"/>
              <a:t>Tekrarlar</a:t>
            </a:r>
            <a:endParaRPr lang="en-US" dirty="0"/>
          </a:p>
          <a:p>
            <a:pPr indent="-228600" defTabSz="914400">
              <a:lnSpc>
                <a:spcPct val="120000"/>
              </a:lnSpc>
              <a:spcAft>
                <a:spcPts val="600"/>
              </a:spcAft>
              <a:buClr>
                <a:schemeClr val="accent1"/>
              </a:buClr>
              <a:buSzPct val="100000"/>
              <a:buFont typeface="Arial" panose="020B0604020202020204" pitchFamily="34" charset="0"/>
              <a:buChar char="•"/>
            </a:pPr>
            <a:r>
              <a:rPr lang="en-US" dirty="0" err="1"/>
              <a:t>Zamirler</a:t>
            </a:r>
            <a:endParaRPr lang="en-US" dirty="0"/>
          </a:p>
          <a:p>
            <a:pPr indent="-228600" defTabSz="914400">
              <a:lnSpc>
                <a:spcPct val="120000"/>
              </a:lnSpc>
              <a:spcAft>
                <a:spcPts val="600"/>
              </a:spcAft>
              <a:buClr>
                <a:schemeClr val="accent1"/>
              </a:buClr>
              <a:buSzPct val="100000"/>
              <a:buFont typeface="Arial" panose="020B0604020202020204" pitchFamily="34" charset="0"/>
              <a:buChar char="•"/>
            </a:pPr>
            <a:r>
              <a:rPr lang="en-US" dirty="0"/>
              <a:t>Sebep-</a:t>
            </a:r>
            <a:r>
              <a:rPr lang="en-US" dirty="0" err="1"/>
              <a:t>sonuç</a:t>
            </a:r>
            <a:r>
              <a:rPr lang="en-US" dirty="0"/>
              <a:t>, </a:t>
            </a:r>
            <a:r>
              <a:rPr lang="en-US" dirty="0" err="1"/>
              <a:t>amaç-sonuç</a:t>
            </a:r>
            <a:r>
              <a:rPr lang="en-US" dirty="0"/>
              <a:t> </a:t>
            </a:r>
            <a:r>
              <a:rPr lang="en-US" dirty="0" err="1"/>
              <a:t>ifadeleri</a:t>
            </a:r>
            <a:endParaRPr lang="en-US" dirty="0"/>
          </a:p>
          <a:p>
            <a:pPr indent="-228600" defTabSz="914400">
              <a:lnSpc>
                <a:spcPct val="120000"/>
              </a:lnSpc>
              <a:spcAft>
                <a:spcPts val="600"/>
              </a:spcAft>
              <a:buClr>
                <a:schemeClr val="accent1"/>
              </a:buClr>
              <a:buSzPct val="100000"/>
              <a:buFont typeface="Arial" panose="020B0604020202020204" pitchFamily="34" charset="0"/>
              <a:buChar char="•"/>
            </a:pPr>
            <a:r>
              <a:rPr lang="en-US" dirty="0" err="1"/>
              <a:t>Eksiltili</a:t>
            </a:r>
            <a:r>
              <a:rPr lang="en-US" dirty="0"/>
              <a:t> </a:t>
            </a:r>
            <a:r>
              <a:rPr lang="en-US" dirty="0" err="1"/>
              <a:t>yapılar</a:t>
            </a:r>
            <a:endParaRPr lang="en-US" dirty="0"/>
          </a:p>
          <a:p>
            <a:pPr indent="-228600" defTabSz="914400">
              <a:lnSpc>
                <a:spcPct val="120000"/>
              </a:lnSpc>
              <a:spcAft>
                <a:spcPts val="600"/>
              </a:spcAft>
              <a:buClr>
                <a:schemeClr val="accent1"/>
              </a:buClr>
              <a:buSzPct val="100000"/>
              <a:buFont typeface="Arial" panose="020B0604020202020204" pitchFamily="34" charset="0"/>
              <a:buChar char="•"/>
            </a:pPr>
            <a:r>
              <a:rPr lang="en-US" dirty="0" err="1"/>
              <a:t>Örtük</a:t>
            </a:r>
            <a:r>
              <a:rPr lang="en-US" dirty="0"/>
              <a:t> </a:t>
            </a:r>
            <a:r>
              <a:rPr lang="en-US" dirty="0" err="1"/>
              <a:t>anlatım</a:t>
            </a:r>
            <a:r>
              <a:rPr lang="en-US" dirty="0"/>
              <a:t> (</a:t>
            </a:r>
            <a:r>
              <a:rPr lang="en-US" dirty="0" err="1"/>
              <a:t>mecaz</a:t>
            </a:r>
            <a:r>
              <a:rPr lang="en-US" dirty="0"/>
              <a:t>, </a:t>
            </a:r>
            <a:r>
              <a:rPr lang="en-US" dirty="0" err="1"/>
              <a:t>metafor</a:t>
            </a:r>
            <a:r>
              <a:rPr lang="en-US" dirty="0"/>
              <a:t>, </a:t>
            </a:r>
            <a:r>
              <a:rPr lang="en-US" dirty="0" err="1"/>
              <a:t>sezdirim</a:t>
            </a:r>
            <a:r>
              <a:rPr lang="en-US" dirty="0"/>
              <a:t>, </a:t>
            </a:r>
            <a:r>
              <a:rPr lang="en-US" dirty="0" err="1"/>
              <a:t>varsayım</a:t>
            </a:r>
            <a:r>
              <a:rPr lang="en-US" dirty="0"/>
              <a:t>)</a:t>
            </a:r>
          </a:p>
        </p:txBody>
      </p:sp>
      <p:sp>
        <p:nvSpPr>
          <p:cNvPr id="4" name="İçerik Yer Tutucusu 20">
            <a:extLst>
              <a:ext uri="{FF2B5EF4-FFF2-40B4-BE49-F238E27FC236}">
                <a16:creationId xmlns:a16="http://schemas.microsoft.com/office/drawing/2014/main" id="{A5D124C1-C37C-C751-D68F-01EF57AFE181}"/>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233635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835E5DCA-BED3-59F9-A1E8-3E4156A8A19F}"/>
            </a:ext>
          </a:extLst>
        </p:cNvPr>
        <p:cNvGrpSpPr/>
        <p:nvPr/>
      </p:nvGrpSpPr>
      <p:grpSpPr>
        <a:xfrm>
          <a:off x="0" y="0"/>
          <a:ext cx="0" cy="0"/>
          <a:chOff x="0" y="0"/>
          <a:chExt cx="0" cy="0"/>
        </a:xfrm>
      </p:grpSpPr>
      <p:sp>
        <p:nvSpPr>
          <p:cNvPr id="134" name="Rectangle 133">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36" name="Picture 135">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8" name="Straight Connector 137">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42" name="Rectangle 141">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4B3F85E-1EE1-4DF4-9D6D-003614325416}"/>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a:solidFill>
                  <a:schemeClr val="tx1"/>
                </a:solidFill>
                <a:effectLst/>
                <a:latin typeface="+mj-lt"/>
                <a:ea typeface="+mj-ea"/>
                <a:cs typeface="+mj-cs"/>
              </a:rPr>
              <a:t>EşdİZİMSEL BAĞDAŞIKLIK (LEXical cohesion)</a:t>
            </a:r>
            <a:endParaRPr lang="en-US" sz="3200" b="0" i="0" kern="1200" cap="all" dirty="0">
              <a:solidFill>
                <a:schemeClr val="tx1"/>
              </a:solidFill>
              <a:effectLst/>
              <a:latin typeface="+mj-lt"/>
              <a:ea typeface="+mj-ea"/>
              <a:cs typeface="+mj-cs"/>
            </a:endParaRPr>
          </a:p>
        </p:txBody>
      </p:sp>
      <p:cxnSp>
        <p:nvCxnSpPr>
          <p:cNvPr id="144" name="Straight Connector 143">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3" name="Metin kutusu 142">
            <a:extLst>
              <a:ext uri="{FF2B5EF4-FFF2-40B4-BE49-F238E27FC236}">
                <a16:creationId xmlns:a16="http://schemas.microsoft.com/office/drawing/2014/main" id="{09A74C93-B8AC-1CC7-AA30-2D2382DC0F40}"/>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indent="-228600" defTabSz="914400">
              <a:lnSpc>
                <a:spcPct val="120000"/>
              </a:lnSpc>
              <a:spcAft>
                <a:spcPts val="600"/>
              </a:spcAft>
              <a:buClr>
                <a:schemeClr val="accent1"/>
              </a:buClr>
              <a:buSzPct val="100000"/>
              <a:buFont typeface="Arial" panose="020B0604020202020204" pitchFamily="34" charset="0"/>
              <a:buChar char="•"/>
            </a:pPr>
            <a:r>
              <a:rPr lang="en-US" b="1"/>
              <a:t>Teknoloji alanıyla ilgili kelimeler: </a:t>
            </a:r>
            <a:r>
              <a:rPr lang="en-US"/>
              <a:t>yapay zekâ, bilgisayar, veri, sistem, teknoloji, uygulama</a:t>
            </a:r>
          </a:p>
          <a:p>
            <a:pPr indent="-228600" defTabSz="914400">
              <a:lnSpc>
                <a:spcPct val="120000"/>
              </a:lnSpc>
              <a:spcAft>
                <a:spcPts val="600"/>
              </a:spcAft>
              <a:buClr>
                <a:schemeClr val="accent1"/>
              </a:buClr>
              <a:buSzPct val="100000"/>
              <a:buFont typeface="Arial" panose="020B0604020202020204" pitchFamily="34" charset="0"/>
              <a:buChar char="•"/>
            </a:pPr>
            <a:endParaRPr lang="en-US"/>
          </a:p>
          <a:p>
            <a:pPr indent="-228600" defTabSz="914400">
              <a:lnSpc>
                <a:spcPct val="120000"/>
              </a:lnSpc>
              <a:spcAft>
                <a:spcPts val="600"/>
              </a:spcAft>
              <a:buClr>
                <a:schemeClr val="accent1"/>
              </a:buClr>
              <a:buSzPct val="100000"/>
              <a:buFont typeface="Arial" panose="020B0604020202020204" pitchFamily="34" charset="0"/>
              <a:buChar char="•"/>
            </a:pPr>
            <a:r>
              <a:rPr lang="en-US" b="1"/>
              <a:t>Yapay zekânın uygulama alanları:  </a:t>
            </a:r>
            <a:r>
              <a:rPr lang="en-US"/>
              <a:t>sağlık, eğitim, ulaşım, sesli asistan, otomatik çeviri</a:t>
            </a:r>
          </a:p>
          <a:p>
            <a:pPr indent="-228600" defTabSz="914400">
              <a:lnSpc>
                <a:spcPct val="120000"/>
              </a:lnSpc>
              <a:spcAft>
                <a:spcPts val="600"/>
              </a:spcAft>
              <a:buClr>
                <a:schemeClr val="accent1"/>
              </a:buClr>
              <a:buSzPct val="100000"/>
              <a:buFont typeface="Arial" panose="020B0604020202020204" pitchFamily="34" charset="0"/>
              <a:buChar char="•"/>
            </a:pPr>
            <a:endParaRPr lang="en-US"/>
          </a:p>
        </p:txBody>
      </p:sp>
      <p:sp>
        <p:nvSpPr>
          <p:cNvPr id="4" name="İçerik Yer Tutucusu 20">
            <a:extLst>
              <a:ext uri="{FF2B5EF4-FFF2-40B4-BE49-F238E27FC236}">
                <a16:creationId xmlns:a16="http://schemas.microsoft.com/office/drawing/2014/main" id="{7FA69175-4DF7-A549-85AD-DC3307B06094}"/>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146791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C985245D-B2A1-B13E-7FFC-2274BC644046}"/>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66288AC3-DA11-BFD5-F5FE-F5C8E4F4E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307BC016-C8B8-6D6A-A429-7B51AF86B8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F0BB423A-E83A-5CA6-7EEE-6EB01183838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6065E041-6990-480D-EDC5-2A185ABB6B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5C7539D4-791E-F10F-73E6-8426DF672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B9888087-B5BA-68EB-363A-CA79B5D245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029744AC-C5B7-442E-5675-4F9636B03F7F}"/>
              </a:ext>
            </a:extLst>
          </p:cNvPr>
          <p:cNvSpPr>
            <a:spLocks noGrp="1"/>
          </p:cNvSpPr>
          <p:nvPr>
            <p:ph type="ctrTitle"/>
          </p:nvPr>
        </p:nvSpPr>
        <p:spPr>
          <a:xfrm>
            <a:off x="2392218" y="471898"/>
            <a:ext cx="5558971" cy="710090"/>
          </a:xfrm>
        </p:spPr>
        <p:txBody>
          <a:bodyPr vert="horz" lIns="91440" tIns="45720" rIns="91440" bIns="45720" rtlCol="0" anchor="ctr">
            <a:normAutofit/>
          </a:bodyPr>
          <a:lstStyle/>
          <a:p>
            <a:pPr algn="ctr"/>
            <a:r>
              <a:rPr lang="en-US" sz="3200" b="1" dirty="0"/>
              <a:t>TUTARLILIK</a:t>
            </a:r>
          </a:p>
        </p:txBody>
      </p:sp>
      <p:pic>
        <p:nvPicPr>
          <p:cNvPr id="113" name="Picture 102">
            <a:extLst>
              <a:ext uri="{FF2B5EF4-FFF2-40B4-BE49-F238E27FC236}">
                <a16:creationId xmlns:a16="http://schemas.microsoft.com/office/drawing/2014/main" id="{8154B824-AF9F-77FD-80B3-7BBAE90042F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A5FBE664-3B82-7EAF-D0CE-BF1B7FBF5E9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8E939A94-95F2-53D8-D8C1-CA96C6D4D777}"/>
              </a:ext>
            </a:extLst>
          </p:cNvPr>
          <p:cNvSpPr txBox="1">
            <a:spLocks/>
          </p:cNvSpPr>
          <p:nvPr/>
        </p:nvSpPr>
        <p:spPr>
          <a:xfrm>
            <a:off x="1341911" y="1282536"/>
            <a:ext cx="9719507"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89BC7F7D-EB15-2AA6-FA57-8CC8F095AF21}"/>
              </a:ext>
            </a:extLst>
          </p:cNvPr>
          <p:cNvSpPr txBox="1"/>
          <p:nvPr/>
        </p:nvSpPr>
        <p:spPr>
          <a:xfrm>
            <a:off x="1586394" y="1174982"/>
            <a:ext cx="9230540" cy="923330"/>
          </a:xfrm>
          <a:prstGeom prst="rect">
            <a:avLst/>
          </a:prstGeom>
          <a:noFill/>
        </p:spPr>
        <p:txBody>
          <a:bodyPr wrap="square" rtlCol="0">
            <a:spAutoFit/>
          </a:bodyPr>
          <a:lstStyle/>
          <a:p>
            <a:pPr algn="just"/>
            <a:r>
              <a:rPr lang="tr-TR" dirty="0"/>
              <a:t>Mantıksal bütünlük, tanım, uygulama alanlarının açıklanması ve genel değerlendirme görülmektedir.</a:t>
            </a:r>
          </a:p>
          <a:p>
            <a:pPr algn="just"/>
            <a:r>
              <a:rPr lang="tr-TR" dirty="0"/>
              <a:t>Tematik tutarlılık ve mantıksal ilerleme metin boyunca sürmektedir. </a:t>
            </a:r>
          </a:p>
          <a:p>
            <a:pPr algn="just"/>
            <a:endParaRPr lang="tr-TR" dirty="0"/>
          </a:p>
        </p:txBody>
      </p:sp>
      <p:sp>
        <p:nvSpPr>
          <p:cNvPr id="3" name="Başlık 1">
            <a:extLst>
              <a:ext uri="{FF2B5EF4-FFF2-40B4-BE49-F238E27FC236}">
                <a16:creationId xmlns:a16="http://schemas.microsoft.com/office/drawing/2014/main" id="{303724F9-3C8A-D4D7-1BF7-00E950AEE1FF}"/>
              </a:ext>
            </a:extLst>
          </p:cNvPr>
          <p:cNvSpPr txBox="1">
            <a:spLocks/>
          </p:cNvSpPr>
          <p:nvPr/>
        </p:nvSpPr>
        <p:spPr>
          <a:xfrm>
            <a:off x="2392218" y="1904568"/>
            <a:ext cx="5558971" cy="7100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5400" b="0" i="0" kern="1200" cap="all" dirty="0">
                <a:solidFill>
                  <a:schemeClr val="tx1"/>
                </a:solidFill>
                <a:effectLst/>
                <a:latin typeface="+mj-lt"/>
                <a:ea typeface="+mj-ea"/>
                <a:cs typeface="+mj-cs"/>
              </a:defRPr>
            </a:lvl1pPr>
          </a:lstStyle>
          <a:p>
            <a:pPr algn="ctr"/>
            <a:r>
              <a:rPr lang="tr-TR" sz="3200" b="1" dirty="0"/>
              <a:t>AMAÇLILIK</a:t>
            </a:r>
          </a:p>
        </p:txBody>
      </p:sp>
      <p:sp>
        <p:nvSpPr>
          <p:cNvPr id="5" name="Metin kutusu 4">
            <a:extLst>
              <a:ext uri="{FF2B5EF4-FFF2-40B4-BE49-F238E27FC236}">
                <a16:creationId xmlns:a16="http://schemas.microsoft.com/office/drawing/2014/main" id="{9CF709AF-24DA-519F-6680-C0D584CB1C66}"/>
              </a:ext>
            </a:extLst>
          </p:cNvPr>
          <p:cNvSpPr txBox="1"/>
          <p:nvPr/>
        </p:nvSpPr>
        <p:spPr>
          <a:xfrm>
            <a:off x="1480579" y="2576545"/>
            <a:ext cx="9230540" cy="923330"/>
          </a:xfrm>
          <a:prstGeom prst="rect">
            <a:avLst/>
          </a:prstGeom>
          <a:noFill/>
        </p:spPr>
        <p:txBody>
          <a:bodyPr wrap="square" rtlCol="0">
            <a:spAutoFit/>
          </a:bodyPr>
          <a:lstStyle/>
          <a:p>
            <a:pPr algn="just"/>
            <a:r>
              <a:rPr lang="tr-TR" dirty="0"/>
              <a:t>Yapay zeka hakkında bilgi vermek, uygulama alanlarını açıklamak, teknolojinin sorumluluk boyutuna dikkat çekmek amaçlanmıştır. Amacı bilgilendirmek ve öğretmektir.</a:t>
            </a:r>
          </a:p>
          <a:p>
            <a:pPr algn="just"/>
            <a:endParaRPr lang="tr-TR" dirty="0"/>
          </a:p>
        </p:txBody>
      </p:sp>
      <p:sp>
        <p:nvSpPr>
          <p:cNvPr id="7" name="Başlık 1">
            <a:extLst>
              <a:ext uri="{FF2B5EF4-FFF2-40B4-BE49-F238E27FC236}">
                <a16:creationId xmlns:a16="http://schemas.microsoft.com/office/drawing/2014/main" id="{012682F6-BF62-D2DC-27E3-B5AEC8024658}"/>
              </a:ext>
            </a:extLst>
          </p:cNvPr>
          <p:cNvSpPr txBox="1">
            <a:spLocks/>
          </p:cNvSpPr>
          <p:nvPr/>
        </p:nvSpPr>
        <p:spPr>
          <a:xfrm>
            <a:off x="2392218" y="3346854"/>
            <a:ext cx="5558971" cy="7100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5400" b="0" i="0" kern="1200" cap="all" dirty="0">
                <a:solidFill>
                  <a:schemeClr val="tx1"/>
                </a:solidFill>
                <a:effectLst/>
                <a:latin typeface="+mj-lt"/>
                <a:ea typeface="+mj-ea"/>
                <a:cs typeface="+mj-cs"/>
              </a:defRPr>
            </a:lvl1pPr>
          </a:lstStyle>
          <a:p>
            <a:pPr algn="ctr"/>
            <a:r>
              <a:rPr lang="tr-TR" sz="3200" b="1" dirty="0"/>
              <a:t>KABUL EDİLEBİLİRLİK</a:t>
            </a:r>
          </a:p>
        </p:txBody>
      </p:sp>
      <p:sp>
        <p:nvSpPr>
          <p:cNvPr id="8" name="Metin kutusu 7">
            <a:extLst>
              <a:ext uri="{FF2B5EF4-FFF2-40B4-BE49-F238E27FC236}">
                <a16:creationId xmlns:a16="http://schemas.microsoft.com/office/drawing/2014/main" id="{152DF82D-38A0-76DF-6778-711A2D25FA2A}"/>
              </a:ext>
            </a:extLst>
          </p:cNvPr>
          <p:cNvSpPr txBox="1"/>
          <p:nvPr/>
        </p:nvSpPr>
        <p:spPr>
          <a:xfrm>
            <a:off x="1586394" y="3960072"/>
            <a:ext cx="9230540" cy="923330"/>
          </a:xfrm>
          <a:prstGeom prst="rect">
            <a:avLst/>
          </a:prstGeom>
          <a:noFill/>
        </p:spPr>
        <p:txBody>
          <a:bodyPr wrap="square" rtlCol="0">
            <a:spAutoFit/>
          </a:bodyPr>
          <a:lstStyle/>
          <a:p>
            <a:pPr algn="just"/>
            <a:r>
              <a:rPr lang="tr-TR" dirty="0"/>
              <a:t>Standart yazı dili kullanılmış, cümleler açık ve anlaşılır biçimdedir. Mantıksal bir şekilde ilerlemektedir.</a:t>
            </a:r>
          </a:p>
          <a:p>
            <a:pPr algn="just"/>
            <a:endParaRPr lang="tr-TR" dirty="0"/>
          </a:p>
        </p:txBody>
      </p:sp>
    </p:spTree>
    <p:extLst>
      <p:ext uri="{BB962C8B-B14F-4D97-AF65-F5344CB8AC3E}">
        <p14:creationId xmlns:p14="http://schemas.microsoft.com/office/powerpoint/2010/main" val="277864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400"/>
                                        <p:tgtEl>
                                          <p:spTgt spid="3"/>
                                        </p:tgtEl>
                                      </p:cBhvr>
                                    </p:animEffect>
                                  </p:childTnLst>
                                </p:cTn>
                              </p:par>
                              <p:par>
                                <p:cTn id="11" presetID="10" presetClass="entr" presetSubtype="0" fill="hold" grpId="0" nodeType="withEffect">
                                  <p:stCondLst>
                                    <p:cond delay="500"/>
                                  </p:stCondLst>
                                  <p:iterate type="lt">
                                    <p:tmPct val="10000"/>
                                  </p:iterate>
                                  <p:childTnLst>
                                    <p:set>
                                      <p:cBhvr>
                                        <p:cTn id="12" dur="1" fill="hold">
                                          <p:stCondLst>
                                            <p:cond delay="0"/>
                                          </p:stCondLst>
                                        </p:cTn>
                                        <p:tgtEl>
                                          <p:spTgt spid="7"/>
                                        </p:tgtEl>
                                        <p:attrNameLst>
                                          <p:attrName>style.visibility</p:attrName>
                                        </p:attrNameLst>
                                      </p:cBhvr>
                                      <p:to>
                                        <p:strVal val="visible"/>
                                      </p:to>
                                    </p:set>
                                    <p:animEffect transition="in" filter="fade">
                                      <p:cBhvr>
                                        <p:cTn id="13" dur="4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92DBA04F-DA78-D9F2-2CFE-2242FF8F87B5}"/>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DF166384-358C-66B2-2BF5-D822AE560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84D75301-0D19-9027-9132-D977BF9975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365AFFAC-BC55-CC40-E0EC-533562BA2FA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8A9188E3-3350-2EA5-498C-5E85D58DC16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BB7BCB8C-7419-3A6A-F18A-3DB7ABB93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5BBAAE83-92A6-B9A7-F573-815324A6E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C2F11EDD-9038-1913-8A56-B600DBA37688}"/>
              </a:ext>
            </a:extLst>
          </p:cNvPr>
          <p:cNvSpPr>
            <a:spLocks noGrp="1"/>
          </p:cNvSpPr>
          <p:nvPr>
            <p:ph type="ctrTitle"/>
          </p:nvPr>
        </p:nvSpPr>
        <p:spPr>
          <a:xfrm>
            <a:off x="2392218" y="471898"/>
            <a:ext cx="5558971" cy="710090"/>
          </a:xfrm>
        </p:spPr>
        <p:txBody>
          <a:bodyPr vert="horz" lIns="91440" tIns="45720" rIns="91440" bIns="45720" rtlCol="0" anchor="ctr">
            <a:normAutofit/>
          </a:bodyPr>
          <a:lstStyle/>
          <a:p>
            <a:pPr algn="ctr"/>
            <a:r>
              <a:rPr lang="en-US" sz="3200" b="1" dirty="0" err="1"/>
              <a:t>bİLGİSELLİK</a:t>
            </a:r>
            <a:endParaRPr lang="en-US" sz="3200" b="1" dirty="0"/>
          </a:p>
        </p:txBody>
      </p:sp>
      <p:pic>
        <p:nvPicPr>
          <p:cNvPr id="113" name="Picture 102">
            <a:extLst>
              <a:ext uri="{FF2B5EF4-FFF2-40B4-BE49-F238E27FC236}">
                <a16:creationId xmlns:a16="http://schemas.microsoft.com/office/drawing/2014/main" id="{998833AD-B6BC-41A0-92A3-2CF411B0C0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F62D789B-65B8-82E0-707E-28BD1756B8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D9D23120-7442-CEAA-EEED-62CE5EA4ED2C}"/>
              </a:ext>
            </a:extLst>
          </p:cNvPr>
          <p:cNvSpPr txBox="1">
            <a:spLocks/>
          </p:cNvSpPr>
          <p:nvPr/>
        </p:nvSpPr>
        <p:spPr>
          <a:xfrm>
            <a:off x="1341911" y="1282536"/>
            <a:ext cx="9719507"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850F1986-C7A8-1247-70C1-74AD1BAEE2DB}"/>
              </a:ext>
            </a:extLst>
          </p:cNvPr>
          <p:cNvSpPr txBox="1"/>
          <p:nvPr/>
        </p:nvSpPr>
        <p:spPr>
          <a:xfrm>
            <a:off x="1586394" y="1174982"/>
            <a:ext cx="9230540" cy="646331"/>
          </a:xfrm>
          <a:prstGeom prst="rect">
            <a:avLst/>
          </a:prstGeom>
          <a:noFill/>
        </p:spPr>
        <p:txBody>
          <a:bodyPr wrap="square" rtlCol="0">
            <a:spAutoFit/>
          </a:bodyPr>
          <a:lstStyle/>
          <a:p>
            <a:pPr algn="just"/>
            <a:r>
              <a:rPr lang="tr-TR" dirty="0"/>
              <a:t>Yapay zekanın tanımı, kullanım alanları ve örnekleri verilmiştir. Orta düzeyde bilgilendiricidir.</a:t>
            </a:r>
          </a:p>
          <a:p>
            <a:pPr algn="just"/>
            <a:endParaRPr lang="tr-TR" dirty="0"/>
          </a:p>
        </p:txBody>
      </p:sp>
      <p:sp>
        <p:nvSpPr>
          <p:cNvPr id="3" name="Başlık 1">
            <a:extLst>
              <a:ext uri="{FF2B5EF4-FFF2-40B4-BE49-F238E27FC236}">
                <a16:creationId xmlns:a16="http://schemas.microsoft.com/office/drawing/2014/main" id="{2DCA34C2-4EEB-8C6B-8698-B6799EAE18A8}"/>
              </a:ext>
            </a:extLst>
          </p:cNvPr>
          <p:cNvSpPr txBox="1">
            <a:spLocks/>
          </p:cNvSpPr>
          <p:nvPr/>
        </p:nvSpPr>
        <p:spPr>
          <a:xfrm>
            <a:off x="2392218" y="1904568"/>
            <a:ext cx="5558971" cy="7100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5400" b="0" i="0" kern="1200" cap="all" dirty="0">
                <a:solidFill>
                  <a:schemeClr val="tx1"/>
                </a:solidFill>
                <a:effectLst/>
                <a:latin typeface="+mj-lt"/>
                <a:ea typeface="+mj-ea"/>
                <a:cs typeface="+mj-cs"/>
              </a:defRPr>
            </a:lvl1pPr>
          </a:lstStyle>
          <a:p>
            <a:pPr algn="ctr"/>
            <a:r>
              <a:rPr lang="tr-TR" sz="3200" b="1" dirty="0"/>
              <a:t>DURUMSALLIK</a:t>
            </a:r>
          </a:p>
        </p:txBody>
      </p:sp>
      <p:sp>
        <p:nvSpPr>
          <p:cNvPr id="5" name="Metin kutusu 4">
            <a:extLst>
              <a:ext uri="{FF2B5EF4-FFF2-40B4-BE49-F238E27FC236}">
                <a16:creationId xmlns:a16="http://schemas.microsoft.com/office/drawing/2014/main" id="{E9757A08-4104-4396-905A-ED60046E1F07}"/>
              </a:ext>
            </a:extLst>
          </p:cNvPr>
          <p:cNvSpPr txBox="1"/>
          <p:nvPr/>
        </p:nvSpPr>
        <p:spPr>
          <a:xfrm>
            <a:off x="1480579" y="2576545"/>
            <a:ext cx="9230540" cy="923330"/>
          </a:xfrm>
          <a:prstGeom prst="rect">
            <a:avLst/>
          </a:prstGeom>
          <a:noFill/>
        </p:spPr>
        <p:txBody>
          <a:bodyPr wrap="square" rtlCol="0">
            <a:spAutoFit/>
          </a:bodyPr>
          <a:lstStyle/>
          <a:p>
            <a:pPr algn="just"/>
            <a:r>
              <a:rPr lang="tr-TR" dirty="0"/>
              <a:t>Modern çağda yapay zekadan bahsetmektedir. Toplumsal bağlama uygun bir metindir. Öğrenci kitlesine ve genel kitleye hitap etmektedir.</a:t>
            </a:r>
          </a:p>
          <a:p>
            <a:pPr algn="just"/>
            <a:endParaRPr lang="tr-TR" dirty="0"/>
          </a:p>
        </p:txBody>
      </p:sp>
      <p:sp>
        <p:nvSpPr>
          <p:cNvPr id="7" name="Başlık 1">
            <a:extLst>
              <a:ext uri="{FF2B5EF4-FFF2-40B4-BE49-F238E27FC236}">
                <a16:creationId xmlns:a16="http://schemas.microsoft.com/office/drawing/2014/main" id="{735AB334-A654-42F2-F8F7-5766591AD537}"/>
              </a:ext>
            </a:extLst>
          </p:cNvPr>
          <p:cNvSpPr txBox="1">
            <a:spLocks/>
          </p:cNvSpPr>
          <p:nvPr/>
        </p:nvSpPr>
        <p:spPr>
          <a:xfrm>
            <a:off x="2392218" y="3346854"/>
            <a:ext cx="5558971" cy="7100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5400" b="0" i="0" kern="1200" cap="all" dirty="0">
                <a:solidFill>
                  <a:schemeClr val="tx1"/>
                </a:solidFill>
                <a:effectLst/>
                <a:latin typeface="+mj-lt"/>
                <a:ea typeface="+mj-ea"/>
                <a:cs typeface="+mj-cs"/>
              </a:defRPr>
            </a:lvl1pPr>
          </a:lstStyle>
          <a:p>
            <a:pPr algn="ctr"/>
            <a:r>
              <a:rPr lang="tr-TR" sz="3200" b="1" dirty="0"/>
              <a:t>METİNLERARASILIK</a:t>
            </a:r>
          </a:p>
        </p:txBody>
      </p:sp>
      <p:sp>
        <p:nvSpPr>
          <p:cNvPr id="8" name="Metin kutusu 7">
            <a:extLst>
              <a:ext uri="{FF2B5EF4-FFF2-40B4-BE49-F238E27FC236}">
                <a16:creationId xmlns:a16="http://schemas.microsoft.com/office/drawing/2014/main" id="{B7CC1D87-3621-5D47-2314-58A208270282}"/>
              </a:ext>
            </a:extLst>
          </p:cNvPr>
          <p:cNvSpPr txBox="1"/>
          <p:nvPr/>
        </p:nvSpPr>
        <p:spPr>
          <a:xfrm>
            <a:off x="1586394" y="3960072"/>
            <a:ext cx="9230540" cy="646331"/>
          </a:xfrm>
          <a:prstGeom prst="rect">
            <a:avLst/>
          </a:prstGeom>
          <a:noFill/>
        </p:spPr>
        <p:txBody>
          <a:bodyPr wrap="square" rtlCol="0">
            <a:spAutoFit/>
          </a:bodyPr>
          <a:lstStyle/>
          <a:p>
            <a:pPr algn="just"/>
            <a:r>
              <a:rPr lang="tr-TR" dirty="0"/>
              <a:t>Açık net bir </a:t>
            </a:r>
            <a:r>
              <a:rPr lang="tr-TR" dirty="0" err="1"/>
              <a:t>metinlerarasılık</a:t>
            </a:r>
            <a:r>
              <a:rPr lang="tr-TR" dirty="0"/>
              <a:t> yoktur. Ancak çağdaş bilimsel bilgiye atıfta bulunmaktadır.</a:t>
            </a:r>
          </a:p>
          <a:p>
            <a:pPr algn="just"/>
            <a:endParaRPr lang="tr-TR" dirty="0"/>
          </a:p>
        </p:txBody>
      </p:sp>
    </p:spTree>
    <p:extLst>
      <p:ext uri="{BB962C8B-B14F-4D97-AF65-F5344CB8AC3E}">
        <p14:creationId xmlns:p14="http://schemas.microsoft.com/office/powerpoint/2010/main" val="151757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400"/>
                                        <p:tgtEl>
                                          <p:spTgt spid="3"/>
                                        </p:tgtEl>
                                      </p:cBhvr>
                                    </p:animEffect>
                                  </p:childTnLst>
                                </p:cTn>
                              </p:par>
                              <p:par>
                                <p:cTn id="11" presetID="10" presetClass="entr" presetSubtype="0" fill="hold" grpId="0" nodeType="withEffect">
                                  <p:stCondLst>
                                    <p:cond delay="500"/>
                                  </p:stCondLst>
                                  <p:iterate type="lt">
                                    <p:tmPct val="10000"/>
                                  </p:iterate>
                                  <p:childTnLst>
                                    <p:set>
                                      <p:cBhvr>
                                        <p:cTn id="12" dur="1" fill="hold">
                                          <p:stCondLst>
                                            <p:cond delay="0"/>
                                          </p:stCondLst>
                                        </p:cTn>
                                        <p:tgtEl>
                                          <p:spTgt spid="7"/>
                                        </p:tgtEl>
                                        <p:attrNameLst>
                                          <p:attrName>style.visibility</p:attrName>
                                        </p:attrNameLst>
                                      </p:cBhvr>
                                      <p:to>
                                        <p:strVal val="visible"/>
                                      </p:to>
                                    </p:set>
                                    <p:animEffect transition="in" filter="fade">
                                      <p:cBhvr>
                                        <p:cTn id="13" dur="4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F4A69164-0BBB-C89F-15E4-16A53A421E7E}"/>
            </a:ext>
          </a:extLst>
        </p:cNvPr>
        <p:cNvGrpSpPr/>
        <p:nvPr/>
      </p:nvGrpSpPr>
      <p:grpSpPr>
        <a:xfrm>
          <a:off x="0" y="0"/>
          <a:ext cx="0" cy="0"/>
          <a:chOff x="0" y="0"/>
          <a:chExt cx="0" cy="0"/>
        </a:xfrm>
      </p:grpSpPr>
      <p:sp>
        <p:nvSpPr>
          <p:cNvPr id="134" name="Rectangle 133">
            <a:extLst>
              <a:ext uri="{FF2B5EF4-FFF2-40B4-BE49-F238E27FC236}">
                <a16:creationId xmlns:a16="http://schemas.microsoft.com/office/drawing/2014/main" id="{20B33A79-0C7F-0E2E-57E3-32EAF3454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36" name="Picture 135">
            <a:extLst>
              <a:ext uri="{FF2B5EF4-FFF2-40B4-BE49-F238E27FC236}">
                <a16:creationId xmlns:a16="http://schemas.microsoft.com/office/drawing/2014/main" id="{2B34E7A0-936D-CFD2-499C-5B059BF74CD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8" name="Straight Connector 137">
            <a:extLst>
              <a:ext uri="{FF2B5EF4-FFF2-40B4-BE49-F238E27FC236}">
                <a16:creationId xmlns:a16="http://schemas.microsoft.com/office/drawing/2014/main" id="{9032A24E-6689-8105-87CA-93476FA4FB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D4B85DC9-9667-694F-BDAE-F86A7DDE1A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42" name="Rectangle 141">
            <a:extLst>
              <a:ext uri="{FF2B5EF4-FFF2-40B4-BE49-F238E27FC236}">
                <a16:creationId xmlns:a16="http://schemas.microsoft.com/office/drawing/2014/main" id="{91AEB8D6-0F3C-D11C-0601-113D84050C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F35B028-8B22-989D-4A73-E098DD519D22}"/>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PRATİK METİN ANALİZİ</a:t>
            </a:r>
          </a:p>
        </p:txBody>
      </p:sp>
      <p:cxnSp>
        <p:nvCxnSpPr>
          <p:cNvPr id="144" name="Straight Connector 143">
            <a:extLst>
              <a:ext uri="{FF2B5EF4-FFF2-40B4-BE49-F238E27FC236}">
                <a16:creationId xmlns:a16="http://schemas.microsoft.com/office/drawing/2014/main" id="{E42B9940-4151-94D6-56F6-1C5D6EE1AC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3" name="Metin kutusu 142">
            <a:extLst>
              <a:ext uri="{FF2B5EF4-FFF2-40B4-BE49-F238E27FC236}">
                <a16:creationId xmlns:a16="http://schemas.microsoft.com/office/drawing/2014/main" id="{83241C99-EA0A-F21F-C5E1-29588F23524E}"/>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a:t>BAĞLAM: </a:t>
            </a:r>
          </a:p>
          <a:p>
            <a:pPr marL="285750" indent="-285750" defTabSz="914400">
              <a:lnSpc>
                <a:spcPct val="120000"/>
              </a:lnSpc>
              <a:spcAft>
                <a:spcPts val="600"/>
              </a:spcAft>
              <a:buClr>
                <a:schemeClr val="accent1"/>
              </a:buClr>
              <a:buSzPct val="100000"/>
              <a:buFont typeface="Arial" panose="020B0604020202020204" pitchFamily="34" charset="0"/>
              <a:buChar char="•"/>
            </a:pPr>
            <a:r>
              <a:rPr lang="en-US" dirty="0" err="1"/>
              <a:t>Çağdaş</a:t>
            </a:r>
            <a:r>
              <a:rPr lang="en-US" dirty="0"/>
              <a:t> </a:t>
            </a:r>
            <a:r>
              <a:rPr lang="en-US" dirty="0" err="1"/>
              <a:t>ve</a:t>
            </a:r>
            <a:r>
              <a:rPr lang="en-US" dirty="0"/>
              <a:t> </a:t>
            </a:r>
            <a:r>
              <a:rPr lang="en-US" dirty="0" err="1"/>
              <a:t>dünya</a:t>
            </a:r>
            <a:r>
              <a:rPr lang="en-US" dirty="0"/>
              <a:t> </a:t>
            </a:r>
            <a:r>
              <a:rPr lang="en-US" dirty="0" err="1"/>
              <a:t>kültürüne</a:t>
            </a:r>
            <a:r>
              <a:rPr lang="en-US" dirty="0"/>
              <a:t> </a:t>
            </a:r>
            <a:r>
              <a:rPr lang="en-US" dirty="0" err="1"/>
              <a:t>ait</a:t>
            </a:r>
            <a:r>
              <a:rPr lang="en-US" dirty="0"/>
              <a:t> </a:t>
            </a:r>
            <a:r>
              <a:rPr lang="en-US" dirty="0" err="1"/>
              <a:t>bir</a:t>
            </a:r>
            <a:r>
              <a:rPr lang="en-US" dirty="0"/>
              <a:t> </a:t>
            </a:r>
            <a:r>
              <a:rPr lang="en-US" dirty="0" err="1"/>
              <a:t>metindir</a:t>
            </a:r>
            <a:r>
              <a:rPr lang="en-US" dirty="0"/>
              <a:t>. 21. </a:t>
            </a:r>
            <a:r>
              <a:rPr lang="en-US" dirty="0" err="1"/>
              <a:t>yy</a:t>
            </a:r>
            <a:r>
              <a:rPr lang="en-US" dirty="0"/>
              <a:t>. </a:t>
            </a:r>
            <a:r>
              <a:rPr lang="en-US" dirty="0" err="1"/>
              <a:t>Dijital</a:t>
            </a:r>
            <a:r>
              <a:rPr lang="en-US" dirty="0"/>
              <a:t> </a:t>
            </a:r>
            <a:r>
              <a:rPr lang="en-US" dirty="0" err="1"/>
              <a:t>çağını</a:t>
            </a:r>
            <a:r>
              <a:rPr lang="en-US" dirty="0"/>
              <a:t> </a:t>
            </a:r>
            <a:r>
              <a:rPr lang="en-US" dirty="0" err="1"/>
              <a:t>yansıtmaktadır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Yazarın</a:t>
            </a:r>
            <a:r>
              <a:rPr lang="en-US" dirty="0"/>
              <a:t> </a:t>
            </a:r>
            <a:r>
              <a:rPr lang="en-US" dirty="0" err="1"/>
              <a:t>niyeti</a:t>
            </a:r>
            <a:r>
              <a:rPr lang="en-US" dirty="0"/>
              <a:t> </a:t>
            </a:r>
            <a:r>
              <a:rPr lang="en-US" dirty="0" err="1"/>
              <a:t>okuyucuyu</a:t>
            </a:r>
            <a:r>
              <a:rPr lang="en-US" dirty="0"/>
              <a:t> </a:t>
            </a:r>
            <a:r>
              <a:rPr lang="en-US" dirty="0" err="1"/>
              <a:t>bilgilendirmek</a:t>
            </a:r>
            <a:r>
              <a:rPr lang="en-US" dirty="0"/>
              <a:t> </a:t>
            </a:r>
            <a:r>
              <a:rPr lang="en-US" dirty="0" err="1"/>
              <a:t>ve</a:t>
            </a:r>
            <a:r>
              <a:rPr lang="en-US" dirty="0"/>
              <a:t> </a:t>
            </a:r>
            <a:r>
              <a:rPr lang="en-US" dirty="0" err="1"/>
              <a:t>bir</a:t>
            </a:r>
            <a:r>
              <a:rPr lang="en-US" dirty="0"/>
              <a:t> </a:t>
            </a:r>
            <a:r>
              <a:rPr lang="en-US" dirty="0" err="1"/>
              <a:t>farkındalık</a:t>
            </a:r>
            <a:r>
              <a:rPr lang="en-US" dirty="0"/>
              <a:t> </a:t>
            </a:r>
            <a:r>
              <a:rPr lang="en-US" dirty="0" err="1"/>
              <a:t>oluşturmaktır</a:t>
            </a:r>
            <a:r>
              <a:rPr lang="en-US" dirty="0"/>
              <a:t>. </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Hedef</a:t>
            </a:r>
            <a:r>
              <a:rPr lang="en-US" dirty="0"/>
              <a:t> </a:t>
            </a:r>
            <a:r>
              <a:rPr lang="en-US" dirty="0" err="1"/>
              <a:t>kitlesi</a:t>
            </a:r>
            <a:r>
              <a:rPr lang="en-US" dirty="0"/>
              <a:t> </a:t>
            </a:r>
            <a:r>
              <a:rPr lang="en-US" dirty="0" err="1"/>
              <a:t>öğrenciler</a:t>
            </a:r>
            <a:r>
              <a:rPr lang="en-US" dirty="0"/>
              <a:t> </a:t>
            </a:r>
            <a:r>
              <a:rPr lang="en-US" dirty="0" err="1"/>
              <a:t>ve</a:t>
            </a:r>
            <a:r>
              <a:rPr lang="en-US" dirty="0"/>
              <a:t> </a:t>
            </a:r>
            <a:r>
              <a:rPr lang="en-US" dirty="0" err="1"/>
              <a:t>teknolojiye</a:t>
            </a:r>
            <a:r>
              <a:rPr lang="en-US" dirty="0"/>
              <a:t> </a:t>
            </a:r>
            <a:r>
              <a:rPr lang="en-US" dirty="0" err="1"/>
              <a:t>ilgisi</a:t>
            </a:r>
            <a:r>
              <a:rPr lang="en-US" dirty="0"/>
              <a:t> </a:t>
            </a:r>
            <a:r>
              <a:rPr lang="en-US" dirty="0" err="1"/>
              <a:t>olan</a:t>
            </a:r>
            <a:r>
              <a:rPr lang="en-US" dirty="0"/>
              <a:t> </a:t>
            </a:r>
            <a:r>
              <a:rPr lang="en-US" dirty="0" err="1"/>
              <a:t>diğer</a:t>
            </a:r>
            <a:r>
              <a:rPr lang="en-US" dirty="0"/>
              <a:t> </a:t>
            </a:r>
            <a:r>
              <a:rPr lang="en-US" dirty="0" err="1"/>
              <a:t>çevrelerdir</a:t>
            </a:r>
            <a:r>
              <a:rPr lang="en-US" dirty="0"/>
              <a:t>.</a:t>
            </a:r>
          </a:p>
          <a:p>
            <a:pPr defTabSz="914400">
              <a:lnSpc>
                <a:spcPct val="120000"/>
              </a:lnSpc>
              <a:spcAft>
                <a:spcPts val="600"/>
              </a:spcAft>
              <a:buClr>
                <a:schemeClr val="accent1"/>
              </a:buClr>
              <a:buSzPct val="100000"/>
            </a:pPr>
            <a:endParaRPr lang="en-US" dirty="0"/>
          </a:p>
        </p:txBody>
      </p:sp>
      <p:sp>
        <p:nvSpPr>
          <p:cNvPr id="4" name="İçerik Yer Tutucusu 20">
            <a:extLst>
              <a:ext uri="{FF2B5EF4-FFF2-40B4-BE49-F238E27FC236}">
                <a16:creationId xmlns:a16="http://schemas.microsoft.com/office/drawing/2014/main" id="{52D95921-CC22-4219-60AA-F6AF7F815B5A}"/>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2698268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3A6BE463-FE17-AF93-FF26-F2D47B56974C}"/>
            </a:ext>
          </a:extLst>
        </p:cNvPr>
        <p:cNvGrpSpPr/>
        <p:nvPr/>
      </p:nvGrpSpPr>
      <p:grpSpPr>
        <a:xfrm>
          <a:off x="0" y="0"/>
          <a:ext cx="0" cy="0"/>
          <a:chOff x="0" y="0"/>
          <a:chExt cx="0" cy="0"/>
        </a:xfrm>
      </p:grpSpPr>
      <p:sp>
        <p:nvSpPr>
          <p:cNvPr id="134" name="Rectangle 133">
            <a:extLst>
              <a:ext uri="{FF2B5EF4-FFF2-40B4-BE49-F238E27FC236}">
                <a16:creationId xmlns:a16="http://schemas.microsoft.com/office/drawing/2014/main" id="{616AF64F-92B5-E966-7747-8826596A31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36" name="Picture 135">
            <a:extLst>
              <a:ext uri="{FF2B5EF4-FFF2-40B4-BE49-F238E27FC236}">
                <a16:creationId xmlns:a16="http://schemas.microsoft.com/office/drawing/2014/main" id="{EC29EDB5-1DBB-C452-DD61-881DBC13193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8" name="Straight Connector 137">
            <a:extLst>
              <a:ext uri="{FF2B5EF4-FFF2-40B4-BE49-F238E27FC236}">
                <a16:creationId xmlns:a16="http://schemas.microsoft.com/office/drawing/2014/main" id="{BADC877F-4226-B8B4-E4C2-47872BEB02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4E4A8F5-886A-E28C-EABA-EF54F5F578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42" name="Rectangle 141">
            <a:extLst>
              <a:ext uri="{FF2B5EF4-FFF2-40B4-BE49-F238E27FC236}">
                <a16:creationId xmlns:a16="http://schemas.microsoft.com/office/drawing/2014/main" id="{4A2506CA-A9B1-DA52-5152-F0079A26F8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9A96581-E6A0-7F43-8464-0FA313944708}"/>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PRATİK METİN ANALİZİ</a:t>
            </a:r>
          </a:p>
        </p:txBody>
      </p:sp>
      <p:cxnSp>
        <p:nvCxnSpPr>
          <p:cNvPr id="144" name="Straight Connector 143">
            <a:extLst>
              <a:ext uri="{FF2B5EF4-FFF2-40B4-BE49-F238E27FC236}">
                <a16:creationId xmlns:a16="http://schemas.microsoft.com/office/drawing/2014/main" id="{3313C04F-1A27-A822-8483-8F59A9E2E1F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3" name="Metin kutusu 142">
            <a:extLst>
              <a:ext uri="{FF2B5EF4-FFF2-40B4-BE49-F238E27FC236}">
                <a16:creationId xmlns:a16="http://schemas.microsoft.com/office/drawing/2014/main" id="{E8966FFD-D0A9-4C20-8C97-718D05470758}"/>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a:t>DİLBİLGİSEL YAPI: </a:t>
            </a:r>
          </a:p>
          <a:p>
            <a:pPr indent="-228600" defTabSz="914400">
              <a:lnSpc>
                <a:spcPct val="120000"/>
              </a:lnSpc>
              <a:spcAft>
                <a:spcPts val="600"/>
              </a:spcAft>
              <a:buClr>
                <a:schemeClr val="accent1"/>
              </a:buClr>
              <a:buSzPct val="100000"/>
              <a:buFont typeface="Arial" panose="020B0604020202020204" pitchFamily="34" charset="0"/>
              <a:buChar char="•"/>
            </a:pPr>
            <a:r>
              <a:rPr lang="en-US" dirty="0"/>
              <a:t>Metin, </a:t>
            </a:r>
            <a:r>
              <a:rPr lang="en-US" dirty="0" err="1"/>
              <a:t>standart</a:t>
            </a:r>
            <a:r>
              <a:rPr lang="en-US" dirty="0"/>
              <a:t> </a:t>
            </a:r>
            <a:r>
              <a:rPr lang="en-US" dirty="0" err="1"/>
              <a:t>yazı</a:t>
            </a:r>
            <a:r>
              <a:rPr lang="en-US" dirty="0"/>
              <a:t> </a:t>
            </a:r>
            <a:r>
              <a:rPr lang="en-US" dirty="0" err="1"/>
              <a:t>diline</a:t>
            </a:r>
            <a:r>
              <a:rPr lang="en-US" dirty="0"/>
              <a:t> </a:t>
            </a:r>
            <a:r>
              <a:rPr lang="en-US" dirty="0" err="1"/>
              <a:t>aittir</a:t>
            </a:r>
            <a:r>
              <a:rPr lang="en-US" dirty="0"/>
              <a:t>. </a:t>
            </a:r>
            <a:r>
              <a:rPr lang="en-US" dirty="0" err="1"/>
              <a:t>Tanımlama</a:t>
            </a:r>
            <a:r>
              <a:rPr lang="en-US" dirty="0"/>
              <a:t>, </a:t>
            </a:r>
            <a:r>
              <a:rPr lang="en-US" dirty="0" err="1"/>
              <a:t>örnekleme</a:t>
            </a:r>
            <a:r>
              <a:rPr lang="en-US" dirty="0"/>
              <a:t> </a:t>
            </a:r>
            <a:r>
              <a:rPr lang="en-US" dirty="0" err="1"/>
              <a:t>ve</a:t>
            </a:r>
            <a:r>
              <a:rPr lang="en-US" dirty="0"/>
              <a:t> </a:t>
            </a:r>
            <a:r>
              <a:rPr lang="en-US" dirty="0" err="1"/>
              <a:t>değerlendirme</a:t>
            </a:r>
            <a:r>
              <a:rPr lang="en-US" dirty="0"/>
              <a:t>; </a:t>
            </a:r>
            <a:r>
              <a:rPr lang="en-US" dirty="0" err="1"/>
              <a:t>yani</a:t>
            </a:r>
            <a:r>
              <a:rPr lang="en-US" dirty="0"/>
              <a:t> </a:t>
            </a:r>
            <a:r>
              <a:rPr lang="en-US" dirty="0" err="1"/>
              <a:t>giriş</a:t>
            </a:r>
            <a:r>
              <a:rPr lang="en-US" dirty="0"/>
              <a:t>, </a:t>
            </a:r>
            <a:r>
              <a:rPr lang="en-US" dirty="0" err="1"/>
              <a:t>gelişme</a:t>
            </a:r>
            <a:r>
              <a:rPr lang="en-US" dirty="0"/>
              <a:t>, </a:t>
            </a:r>
            <a:r>
              <a:rPr lang="en-US" dirty="0" err="1"/>
              <a:t>sonuç</a:t>
            </a:r>
            <a:r>
              <a:rPr lang="en-US" dirty="0"/>
              <a:t> </a:t>
            </a:r>
            <a:r>
              <a:rPr lang="en-US" dirty="0" err="1"/>
              <a:t>bölümleri</a:t>
            </a:r>
            <a:r>
              <a:rPr lang="en-US" dirty="0"/>
              <a:t> </a:t>
            </a:r>
            <a:r>
              <a:rPr lang="en-US" dirty="0" err="1"/>
              <a:t>vardır</a:t>
            </a:r>
            <a:r>
              <a:rPr lang="en-US" dirty="0"/>
              <a:t>. </a:t>
            </a:r>
          </a:p>
          <a:p>
            <a:pPr indent="-228600" defTabSz="914400">
              <a:lnSpc>
                <a:spcPct val="120000"/>
              </a:lnSpc>
              <a:spcAft>
                <a:spcPts val="600"/>
              </a:spcAft>
              <a:buClr>
                <a:schemeClr val="accent1"/>
              </a:buClr>
              <a:buSzPct val="100000"/>
              <a:buFont typeface="Arial" panose="020B0604020202020204" pitchFamily="34" charset="0"/>
              <a:buChar char="•"/>
            </a:pPr>
            <a:r>
              <a:rPr lang="en-US" dirty="0"/>
              <a:t>Metin </a:t>
            </a:r>
            <a:r>
              <a:rPr lang="en-US" dirty="0" err="1"/>
              <a:t>boyunca</a:t>
            </a:r>
            <a:r>
              <a:rPr lang="en-US" dirty="0"/>
              <a:t> </a:t>
            </a:r>
            <a:r>
              <a:rPr lang="en-US" dirty="0" err="1"/>
              <a:t>anlam</a:t>
            </a:r>
            <a:r>
              <a:rPr lang="en-US" dirty="0"/>
              <a:t> </a:t>
            </a:r>
            <a:r>
              <a:rPr lang="en-US" dirty="0" err="1"/>
              <a:t>bütünlüğü</a:t>
            </a:r>
            <a:r>
              <a:rPr lang="en-US" dirty="0"/>
              <a:t> </a:t>
            </a:r>
            <a:r>
              <a:rPr lang="en-US" dirty="0" err="1"/>
              <a:t>korunmuştur</a:t>
            </a:r>
            <a:r>
              <a:rPr lang="en-US" dirty="0"/>
              <a:t>. </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Teması</a:t>
            </a:r>
            <a:r>
              <a:rPr lang="en-US" dirty="0"/>
              <a:t> : </a:t>
            </a:r>
            <a:r>
              <a:rPr lang="en-US" dirty="0" err="1">
                <a:solidFill>
                  <a:srgbClr val="FF0000"/>
                </a:solidFill>
              </a:rPr>
              <a:t>Yapay</a:t>
            </a:r>
            <a:r>
              <a:rPr lang="en-US" dirty="0">
                <a:solidFill>
                  <a:srgbClr val="FF0000"/>
                </a:solidFill>
              </a:rPr>
              <a:t> </a:t>
            </a:r>
            <a:r>
              <a:rPr lang="en-US" dirty="0" err="1">
                <a:solidFill>
                  <a:srgbClr val="FF0000"/>
                </a:solidFill>
              </a:rPr>
              <a:t>zeka</a:t>
            </a:r>
            <a:r>
              <a:rPr lang="en-US" dirty="0">
                <a:solidFill>
                  <a:srgbClr val="FF0000"/>
                </a:solidFill>
              </a:rPr>
              <a:t> </a:t>
            </a:r>
            <a:r>
              <a:rPr lang="en-US" dirty="0" err="1">
                <a:solidFill>
                  <a:srgbClr val="FF0000"/>
                </a:solidFill>
              </a:rPr>
              <a:t>teknolojisi</a:t>
            </a:r>
            <a:r>
              <a:rPr lang="en-US" dirty="0" err="1"/>
              <a:t>dir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Anafikir</a:t>
            </a:r>
            <a:r>
              <a:rPr lang="en-US" dirty="0"/>
              <a:t>: </a:t>
            </a:r>
            <a:r>
              <a:rPr lang="en-US" dirty="0" err="1">
                <a:solidFill>
                  <a:srgbClr val="FF0000"/>
                </a:solidFill>
              </a:rPr>
              <a:t>Yapay</a:t>
            </a:r>
            <a:r>
              <a:rPr lang="en-US" dirty="0">
                <a:solidFill>
                  <a:srgbClr val="FF0000"/>
                </a:solidFill>
              </a:rPr>
              <a:t> </a:t>
            </a:r>
            <a:r>
              <a:rPr lang="en-US" dirty="0" err="1">
                <a:solidFill>
                  <a:srgbClr val="FF0000"/>
                </a:solidFill>
              </a:rPr>
              <a:t>zeka</a:t>
            </a:r>
            <a:r>
              <a:rPr lang="en-US" dirty="0">
                <a:solidFill>
                  <a:srgbClr val="FF0000"/>
                </a:solidFill>
              </a:rPr>
              <a:t> </a:t>
            </a:r>
            <a:r>
              <a:rPr lang="en-US" dirty="0" err="1">
                <a:solidFill>
                  <a:srgbClr val="FF0000"/>
                </a:solidFill>
              </a:rPr>
              <a:t>insan</a:t>
            </a:r>
            <a:r>
              <a:rPr lang="en-US" dirty="0">
                <a:solidFill>
                  <a:srgbClr val="FF0000"/>
                </a:solidFill>
              </a:rPr>
              <a:t> </a:t>
            </a:r>
            <a:r>
              <a:rPr lang="en-US" dirty="0" err="1">
                <a:solidFill>
                  <a:srgbClr val="FF0000"/>
                </a:solidFill>
              </a:rPr>
              <a:t>hayatını</a:t>
            </a:r>
            <a:r>
              <a:rPr lang="en-US" dirty="0">
                <a:solidFill>
                  <a:srgbClr val="FF0000"/>
                </a:solidFill>
              </a:rPr>
              <a:t> </a:t>
            </a:r>
            <a:r>
              <a:rPr lang="en-US" dirty="0" err="1">
                <a:solidFill>
                  <a:srgbClr val="FF0000"/>
                </a:solidFill>
              </a:rPr>
              <a:t>kolaylaştırmaktadır</a:t>
            </a:r>
            <a:r>
              <a:rPr lang="en-US" dirty="0">
                <a:solidFill>
                  <a:srgbClr val="FF0000"/>
                </a:solidFill>
              </a:rPr>
              <a:t>.</a:t>
            </a:r>
          </a:p>
          <a:p>
            <a:pPr defTabSz="914400">
              <a:lnSpc>
                <a:spcPct val="120000"/>
              </a:lnSpc>
              <a:spcAft>
                <a:spcPts val="600"/>
              </a:spcAft>
              <a:buClr>
                <a:schemeClr val="accent1"/>
              </a:buClr>
              <a:buSzPct val="100000"/>
            </a:pPr>
            <a:endParaRPr lang="en-US" dirty="0"/>
          </a:p>
          <a:p>
            <a:pPr indent="-228600" defTabSz="914400">
              <a:lnSpc>
                <a:spcPct val="120000"/>
              </a:lnSpc>
              <a:spcAft>
                <a:spcPts val="600"/>
              </a:spcAft>
              <a:buClr>
                <a:schemeClr val="accent1"/>
              </a:buClr>
              <a:buSzPct val="100000"/>
              <a:buFont typeface="Arial" panose="020B0604020202020204" pitchFamily="34" charset="0"/>
              <a:buChar char="•"/>
            </a:pPr>
            <a:endParaRPr lang="en-US" dirty="0"/>
          </a:p>
        </p:txBody>
      </p:sp>
      <p:sp>
        <p:nvSpPr>
          <p:cNvPr id="4" name="İçerik Yer Tutucusu 20">
            <a:extLst>
              <a:ext uri="{FF2B5EF4-FFF2-40B4-BE49-F238E27FC236}">
                <a16:creationId xmlns:a16="http://schemas.microsoft.com/office/drawing/2014/main" id="{301438A5-04BF-3C0F-5B58-0DC59D9C4157}"/>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41159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A2673FD3-E70C-C763-7AF1-35A3D49163AF}"/>
            </a:ext>
          </a:extLst>
        </p:cNvPr>
        <p:cNvGrpSpPr/>
        <p:nvPr/>
      </p:nvGrpSpPr>
      <p:grpSpPr>
        <a:xfrm>
          <a:off x="0" y="0"/>
          <a:ext cx="0" cy="0"/>
          <a:chOff x="0" y="0"/>
          <a:chExt cx="0" cy="0"/>
        </a:xfrm>
      </p:grpSpPr>
      <p:sp>
        <p:nvSpPr>
          <p:cNvPr id="134" name="Rectangle 133">
            <a:extLst>
              <a:ext uri="{FF2B5EF4-FFF2-40B4-BE49-F238E27FC236}">
                <a16:creationId xmlns:a16="http://schemas.microsoft.com/office/drawing/2014/main" id="{62406DDC-33FC-597D-C570-3C3314480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36" name="Picture 135">
            <a:extLst>
              <a:ext uri="{FF2B5EF4-FFF2-40B4-BE49-F238E27FC236}">
                <a16:creationId xmlns:a16="http://schemas.microsoft.com/office/drawing/2014/main" id="{78E03EC4-7F4C-20C8-000A-C2CEA11A41C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8" name="Straight Connector 137">
            <a:extLst>
              <a:ext uri="{FF2B5EF4-FFF2-40B4-BE49-F238E27FC236}">
                <a16:creationId xmlns:a16="http://schemas.microsoft.com/office/drawing/2014/main" id="{EC947259-22E2-1D5E-82F6-781BF45FC4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A5672A24-1FD2-79B1-3164-A9F799FAFB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42" name="Rectangle 141">
            <a:extLst>
              <a:ext uri="{FF2B5EF4-FFF2-40B4-BE49-F238E27FC236}">
                <a16:creationId xmlns:a16="http://schemas.microsoft.com/office/drawing/2014/main" id="{5F398926-AE10-5974-94F7-74AEE0F2DE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95CA11D-CBEA-9D75-F0E2-9CAF6F257921}"/>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PRATİK METİN ANALİZİ</a:t>
            </a:r>
          </a:p>
        </p:txBody>
      </p:sp>
      <p:cxnSp>
        <p:nvCxnSpPr>
          <p:cNvPr id="144" name="Straight Connector 143">
            <a:extLst>
              <a:ext uri="{FF2B5EF4-FFF2-40B4-BE49-F238E27FC236}">
                <a16:creationId xmlns:a16="http://schemas.microsoft.com/office/drawing/2014/main" id="{0FA1CBF4-2850-6266-104A-19569D2398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43" name="Metin kutusu 142">
            <a:extLst>
              <a:ext uri="{FF2B5EF4-FFF2-40B4-BE49-F238E27FC236}">
                <a16:creationId xmlns:a16="http://schemas.microsoft.com/office/drawing/2014/main" id="{3697219E-1F92-A069-1B39-5D354891EAFE}"/>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a:t>DİĞER SÖYLEM  YAPILARI: </a:t>
            </a:r>
          </a:p>
          <a:p>
            <a:pPr indent="-228600" defTabSz="914400">
              <a:lnSpc>
                <a:spcPct val="120000"/>
              </a:lnSpc>
              <a:spcAft>
                <a:spcPts val="600"/>
              </a:spcAft>
              <a:buClr>
                <a:schemeClr val="accent1"/>
              </a:buClr>
              <a:buSzPct val="100000"/>
              <a:buFont typeface="Arial" panose="020B0604020202020204" pitchFamily="34" charset="0"/>
              <a:buChar char="•"/>
            </a:pPr>
            <a:r>
              <a:rPr lang="en-US" dirty="0"/>
              <a:t>Metin </a:t>
            </a:r>
            <a:r>
              <a:rPr lang="en-US" dirty="0" err="1"/>
              <a:t>türü</a:t>
            </a:r>
            <a:r>
              <a:rPr lang="en-US" dirty="0"/>
              <a:t> </a:t>
            </a:r>
            <a:r>
              <a:rPr lang="en-US" dirty="0" err="1"/>
              <a:t>bilgilendirici</a:t>
            </a:r>
            <a:r>
              <a:rPr lang="en-US" dirty="0"/>
              <a:t> </a:t>
            </a:r>
            <a:r>
              <a:rPr lang="en-US" dirty="0" err="1"/>
              <a:t>ve</a:t>
            </a:r>
            <a:r>
              <a:rPr lang="en-US" dirty="0"/>
              <a:t> </a:t>
            </a:r>
            <a:r>
              <a:rPr lang="en-US" dirty="0" err="1"/>
              <a:t>açıklayıcı</a:t>
            </a:r>
            <a:r>
              <a:rPr lang="en-US" dirty="0"/>
              <a:t> </a:t>
            </a:r>
            <a:r>
              <a:rPr lang="en-US" dirty="0" err="1"/>
              <a:t>metindir</a:t>
            </a:r>
            <a:r>
              <a:rPr lang="en-US" dirty="0"/>
              <a:t>. </a:t>
            </a:r>
            <a:r>
              <a:rPr lang="en-US" dirty="0" err="1"/>
              <a:t>Bilimsel</a:t>
            </a:r>
            <a:r>
              <a:rPr lang="en-US" dirty="0"/>
              <a:t>/</a:t>
            </a:r>
            <a:r>
              <a:rPr lang="en-US" dirty="0" err="1"/>
              <a:t>öğretici</a:t>
            </a:r>
            <a:r>
              <a:rPr lang="en-US" dirty="0"/>
              <a:t> </a:t>
            </a:r>
            <a:r>
              <a:rPr lang="en-US" dirty="0" err="1"/>
              <a:t>metin</a:t>
            </a:r>
            <a:r>
              <a:rPr lang="en-US" dirty="0"/>
              <a:t> </a:t>
            </a:r>
            <a:r>
              <a:rPr lang="en-US" dirty="0" err="1"/>
              <a:t>kategorisindedir</a:t>
            </a:r>
            <a:r>
              <a:rPr lang="en-US" dirty="0"/>
              <a:t>. Olay </a:t>
            </a:r>
            <a:r>
              <a:rPr lang="en-US" dirty="0" err="1"/>
              <a:t>anlatımı</a:t>
            </a:r>
            <a:r>
              <a:rPr lang="en-US" dirty="0"/>
              <a:t> </a:t>
            </a:r>
            <a:r>
              <a:rPr lang="en-US" dirty="0" err="1"/>
              <a:t>veya</a:t>
            </a:r>
            <a:r>
              <a:rPr lang="en-US" dirty="0"/>
              <a:t> </a:t>
            </a:r>
            <a:r>
              <a:rPr lang="en-US" dirty="0" err="1"/>
              <a:t>öyküleme</a:t>
            </a:r>
            <a:r>
              <a:rPr lang="en-US" dirty="0"/>
              <a:t> </a:t>
            </a:r>
            <a:r>
              <a:rPr lang="en-US" dirty="0" err="1"/>
              <a:t>yoktur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Tekrarlar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Zamirler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Diğer</a:t>
            </a:r>
            <a:r>
              <a:rPr lang="en-US" dirty="0"/>
              <a:t> : </a:t>
            </a:r>
          </a:p>
          <a:p>
            <a:pPr indent="-228600" defTabSz="914400">
              <a:lnSpc>
                <a:spcPct val="120000"/>
              </a:lnSpc>
              <a:spcAft>
                <a:spcPts val="600"/>
              </a:spcAft>
              <a:buClr>
                <a:schemeClr val="accent1"/>
              </a:buClr>
              <a:buSzPct val="100000"/>
              <a:buFont typeface="Arial" panose="020B0604020202020204" pitchFamily="34" charset="0"/>
              <a:buChar char="•"/>
            </a:pPr>
            <a:endParaRPr lang="en-US" dirty="0"/>
          </a:p>
        </p:txBody>
      </p:sp>
      <p:sp>
        <p:nvSpPr>
          <p:cNvPr id="4" name="İçerik Yer Tutucusu 20">
            <a:extLst>
              <a:ext uri="{FF2B5EF4-FFF2-40B4-BE49-F238E27FC236}">
                <a16:creationId xmlns:a16="http://schemas.microsoft.com/office/drawing/2014/main" id="{CE65B963-341E-6E6A-EE3C-ABBB7DA4D52E}"/>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3707045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DF56BE30-FE3B-EE2F-E03F-5838950026E5}"/>
            </a:ext>
          </a:extLst>
        </p:cNvPr>
        <p:cNvGrpSpPr/>
        <p:nvPr/>
      </p:nvGrpSpPr>
      <p:grpSpPr>
        <a:xfrm>
          <a:off x="0" y="0"/>
          <a:ext cx="0" cy="0"/>
          <a:chOff x="0" y="0"/>
          <a:chExt cx="0" cy="0"/>
        </a:xfrm>
      </p:grpSpPr>
      <p:sp>
        <p:nvSpPr>
          <p:cNvPr id="151" name="Rectangle 150">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53" name="Picture 152">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5" name="Straight Connector 154">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A56012FD-74A8-4C91-B318-435CF2B719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id="{9E3C9D9B-7702-E23E-86B7-15FFD0AB6CE5}"/>
              </a:ext>
            </a:extLst>
          </p:cNvPr>
          <p:cNvSpPr>
            <a:spLocks noGrp="1"/>
          </p:cNvSpPr>
          <p:nvPr>
            <p:ph type="ctrTitle"/>
          </p:nvPr>
        </p:nvSpPr>
        <p:spPr>
          <a:xfrm>
            <a:off x="1451579" y="804519"/>
            <a:ext cx="9603275" cy="1049235"/>
          </a:xfrm>
        </p:spPr>
        <p:txBody>
          <a:bodyPr vert="horz" lIns="91440" tIns="45720" rIns="91440" bIns="45720" rtlCol="0" anchor="t">
            <a:normAutofit/>
          </a:bodyPr>
          <a:lstStyle/>
          <a:p>
            <a:r>
              <a:rPr lang="en-US" sz="3200" dirty="0"/>
              <a:t>METİN ÖRNEĞİ: Anna </a:t>
            </a:r>
            <a:r>
              <a:rPr lang="en-US" sz="3200" dirty="0" err="1"/>
              <a:t>karenİna</a:t>
            </a:r>
            <a:endParaRPr lang="en-US" sz="3200" dirty="0"/>
          </a:p>
        </p:txBody>
      </p:sp>
      <p:sp>
        <p:nvSpPr>
          <p:cNvPr id="143" name="Metin kutusu 142">
            <a:extLst>
              <a:ext uri="{FF2B5EF4-FFF2-40B4-BE49-F238E27FC236}">
                <a16:creationId xmlns:a16="http://schemas.microsoft.com/office/drawing/2014/main" id="{9428DE6C-B29C-B833-D86F-F7DB35C311E2}"/>
              </a:ext>
            </a:extLst>
          </p:cNvPr>
          <p:cNvSpPr txBox="1"/>
          <p:nvPr/>
        </p:nvSpPr>
        <p:spPr>
          <a:xfrm>
            <a:off x="1451578" y="1840426"/>
            <a:ext cx="9609839" cy="3909210"/>
          </a:xfrm>
          <a:prstGeom prst="rect">
            <a:avLst/>
          </a:prstGeom>
        </p:spPr>
        <p:txBody>
          <a:bodyPr vert="horz" lIns="91440" tIns="45720" rIns="91440" bIns="45720" rtlCol="0" anchor="t">
            <a:normAutofit fontScale="92500" lnSpcReduction="10000"/>
          </a:bodyPr>
          <a:lstStyle/>
          <a:p>
            <a:pPr algn="just" defTabSz="914400">
              <a:lnSpc>
                <a:spcPct val="120000"/>
              </a:lnSpc>
              <a:spcAft>
                <a:spcPts val="600"/>
              </a:spcAft>
              <a:buClr>
                <a:schemeClr val="accent1"/>
              </a:buClr>
              <a:buSzPct val="100000"/>
            </a:pPr>
            <a:r>
              <a:rPr lang="tr-TR" dirty="0"/>
              <a:t>Bütün mutlu aileler birbirine benzer; her mutsuz ailenin mutsuzluğu ise kendine özgüdür. </a:t>
            </a:r>
            <a:r>
              <a:rPr lang="tr-TR" dirty="0" err="1"/>
              <a:t>Oblonski</a:t>
            </a:r>
            <a:r>
              <a:rPr lang="tr-TR" dirty="0"/>
              <a:t> ailesinde her şey altüst olmuştu. Karısı, kocasının bir zamanlar evlerinde çalışan Fransız mürebbiye ile ilişkisi olduğunu öğrenmişti ve artık onunla aynı evde yaşayamayacağını söylemişti. Üç gündür evde bu durum sürüp gidiyordu. Karı koca kadar ev halkı ve hizmetçiler de bu durumdan rahatsızdı. Evde yaşayan herkes, bir arada bulunmalarının artık bir anlamı kalmadığını hissediyordu.</a:t>
            </a:r>
          </a:p>
          <a:p>
            <a:pPr algn="just" defTabSz="914400">
              <a:lnSpc>
                <a:spcPct val="120000"/>
              </a:lnSpc>
              <a:spcAft>
                <a:spcPts val="600"/>
              </a:spcAft>
              <a:buClr>
                <a:schemeClr val="accent1"/>
              </a:buClr>
              <a:buSzPct val="100000"/>
            </a:pPr>
            <a:r>
              <a:rPr lang="tr-TR" dirty="0" err="1"/>
              <a:t>Stepan</a:t>
            </a:r>
            <a:r>
              <a:rPr lang="tr-TR" dirty="0"/>
              <a:t> </a:t>
            </a:r>
            <a:r>
              <a:rPr lang="tr-TR" dirty="0" err="1"/>
              <a:t>Arkadyeviç</a:t>
            </a:r>
            <a:r>
              <a:rPr lang="tr-TR" dirty="0"/>
              <a:t> </a:t>
            </a:r>
            <a:r>
              <a:rPr lang="tr-TR" dirty="0" err="1"/>
              <a:t>Oblonski</a:t>
            </a:r>
            <a:r>
              <a:rPr lang="tr-TR" dirty="0"/>
              <a:t> sabah uyandığında her zamanki gibi giyinme odasındaki kanepe üzerinde uzanıyordu. Bir süre önce yaşanan tartışmayı hatırladı ve yüzü asıldı. Karısının söylediği sözleri, onun kendisine bakışını ve evdeki ağır sessizliği düşündü. O anda içinde bulunduğu durumun kolayca çözülemeyeceğini anladı.</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Bağdaşıklık (Tekrarlar, zamirler, anlam ilişkileri, anlam alanı, bağlayıcı ifadeler </a:t>
            </a:r>
            <a:r>
              <a:rPr lang="tr-TR" dirty="0" err="1"/>
              <a:t>vb</a:t>
            </a:r>
            <a:r>
              <a:rPr lang="tr-TR" dirty="0"/>
              <a:t>)</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Tutarlılık (tema, ilk cümle ve diğerleri, mantıksal akış)</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Söylem bağlamı (toplumsal durum, aile yapısı, zaman/dönem, kültür)</a:t>
            </a:r>
          </a:p>
          <a:p>
            <a:pPr algn="just" defTabSz="914400">
              <a:lnSpc>
                <a:spcPct val="120000"/>
              </a:lnSpc>
              <a:spcAft>
                <a:spcPts val="600"/>
              </a:spcAft>
              <a:buClr>
                <a:schemeClr val="accent1"/>
              </a:buClr>
              <a:buSzPct val="100000"/>
            </a:pPr>
            <a:endParaRPr lang="tr-TR" dirty="0"/>
          </a:p>
          <a:p>
            <a:pPr algn="just" defTabSz="914400">
              <a:lnSpc>
                <a:spcPct val="120000"/>
              </a:lnSpc>
              <a:spcAft>
                <a:spcPts val="600"/>
              </a:spcAft>
              <a:buClr>
                <a:schemeClr val="accent1"/>
              </a:buClr>
              <a:buSzPct val="100000"/>
            </a:pPr>
            <a:endParaRPr lang="en-US" dirty="0"/>
          </a:p>
        </p:txBody>
      </p:sp>
      <p:sp>
        <p:nvSpPr>
          <p:cNvPr id="4" name="İçerik Yer Tutucusu 20">
            <a:extLst>
              <a:ext uri="{FF2B5EF4-FFF2-40B4-BE49-F238E27FC236}">
                <a16:creationId xmlns:a16="http://schemas.microsoft.com/office/drawing/2014/main" id="{EE9D31FD-B1C1-E519-F5FF-99DE3B45CD25}"/>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8161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7B1770F5-393D-0418-FAC6-A1A143643532}"/>
            </a:ext>
          </a:extLst>
        </p:cNvPr>
        <p:cNvGrpSpPr/>
        <p:nvPr/>
      </p:nvGrpSpPr>
      <p:grpSpPr>
        <a:xfrm>
          <a:off x="0" y="0"/>
          <a:ext cx="0" cy="0"/>
          <a:chOff x="0" y="0"/>
          <a:chExt cx="0" cy="0"/>
        </a:xfrm>
      </p:grpSpPr>
      <p:sp>
        <p:nvSpPr>
          <p:cNvPr id="151" name="Rectangle 150">
            <a:extLst>
              <a:ext uri="{FF2B5EF4-FFF2-40B4-BE49-F238E27FC236}">
                <a16:creationId xmlns:a16="http://schemas.microsoft.com/office/drawing/2014/main" id="{E8C0869D-88E6-3F33-94DF-235CA009A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53" name="Picture 152">
            <a:extLst>
              <a:ext uri="{FF2B5EF4-FFF2-40B4-BE49-F238E27FC236}">
                <a16:creationId xmlns:a16="http://schemas.microsoft.com/office/drawing/2014/main" id="{8BD11C4A-CEAD-E692-9CDF-E4121898643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5" name="Straight Connector 154">
            <a:extLst>
              <a:ext uri="{FF2B5EF4-FFF2-40B4-BE49-F238E27FC236}">
                <a16:creationId xmlns:a16="http://schemas.microsoft.com/office/drawing/2014/main" id="{550A78DA-A633-0EC1-D3CA-5D0819D335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9F70997A-082A-354F-5784-3A93D0AA6C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id="{B1ECC2FD-BED9-8CB3-D3DF-E58CF8F18D60}"/>
              </a:ext>
            </a:extLst>
          </p:cNvPr>
          <p:cNvSpPr>
            <a:spLocks noGrp="1"/>
          </p:cNvSpPr>
          <p:nvPr>
            <p:ph type="ctrTitle"/>
          </p:nvPr>
        </p:nvSpPr>
        <p:spPr>
          <a:xfrm>
            <a:off x="1451579" y="804519"/>
            <a:ext cx="9603275" cy="1049235"/>
          </a:xfrm>
        </p:spPr>
        <p:txBody>
          <a:bodyPr vert="horz" lIns="91440" tIns="45720" rIns="91440" bIns="45720" rtlCol="0" anchor="t">
            <a:normAutofit/>
          </a:bodyPr>
          <a:lstStyle/>
          <a:p>
            <a:r>
              <a:rPr lang="en-US" sz="3200" dirty="0"/>
              <a:t>METİN ÖRNEĞİ: MACBETH</a:t>
            </a:r>
          </a:p>
        </p:txBody>
      </p:sp>
      <p:sp>
        <p:nvSpPr>
          <p:cNvPr id="143" name="Metin kutusu 142">
            <a:extLst>
              <a:ext uri="{FF2B5EF4-FFF2-40B4-BE49-F238E27FC236}">
                <a16:creationId xmlns:a16="http://schemas.microsoft.com/office/drawing/2014/main" id="{267B7747-A1B6-906D-2DEE-1941D9C7C076}"/>
              </a:ext>
            </a:extLst>
          </p:cNvPr>
          <p:cNvSpPr txBox="1"/>
          <p:nvPr/>
        </p:nvSpPr>
        <p:spPr>
          <a:xfrm>
            <a:off x="1451578" y="1840426"/>
            <a:ext cx="9609839" cy="3909210"/>
          </a:xfrm>
          <a:prstGeom prst="rect">
            <a:avLst/>
          </a:prstGeom>
        </p:spPr>
        <p:txBody>
          <a:bodyPr vert="horz" lIns="91440" tIns="45720" rIns="91440" bIns="45720" rtlCol="0" anchor="t">
            <a:normAutofit fontScale="85000" lnSpcReduction="10000"/>
          </a:bodyPr>
          <a:lstStyle/>
          <a:p>
            <a:r>
              <a:rPr lang="tr-TR" i="1" dirty="0"/>
              <a:t>(I. Perde, I. Sahne – Cadıların konuşması)</a:t>
            </a:r>
            <a:endParaRPr lang="tr-TR" dirty="0"/>
          </a:p>
          <a:p>
            <a:r>
              <a:rPr lang="tr-TR" dirty="0"/>
              <a:t>Birinci Cadı:</a:t>
            </a:r>
            <a:br>
              <a:rPr lang="tr-TR" dirty="0"/>
            </a:br>
            <a:r>
              <a:rPr lang="tr-TR" dirty="0"/>
              <a:t>Ne zaman yeniden buluşacağız biz üçümüz? Gök gürlediğinde mi, yıldırım çaktığında mı, yoksa yağmur yağdığında mı?</a:t>
            </a:r>
          </a:p>
          <a:p>
            <a:r>
              <a:rPr lang="tr-TR" dirty="0"/>
              <a:t>İkinci Cadı:</a:t>
            </a:r>
            <a:br>
              <a:rPr lang="tr-TR" dirty="0"/>
            </a:br>
            <a:r>
              <a:rPr lang="tr-TR" dirty="0"/>
              <a:t>Kargaşa sona erdiğinde, savaş kazanılıp kaybedildiğinde.</a:t>
            </a:r>
          </a:p>
          <a:p>
            <a:r>
              <a:rPr lang="tr-TR" dirty="0"/>
              <a:t>Üçüncü Cadı:</a:t>
            </a:r>
            <a:br>
              <a:rPr lang="tr-TR" dirty="0"/>
            </a:br>
            <a:r>
              <a:rPr lang="tr-TR" dirty="0"/>
              <a:t>Güneş batmadan önce.</a:t>
            </a:r>
          </a:p>
          <a:p>
            <a:r>
              <a:rPr lang="tr-TR" dirty="0"/>
              <a:t>Birinci Cadı:</a:t>
            </a:r>
            <a:br>
              <a:rPr lang="tr-TR" dirty="0"/>
            </a:br>
            <a:r>
              <a:rPr lang="tr-TR" dirty="0"/>
              <a:t>Nerede buluşacağız?</a:t>
            </a:r>
          </a:p>
          <a:p>
            <a:r>
              <a:rPr lang="tr-TR" dirty="0"/>
              <a:t>İkinci Cadı:</a:t>
            </a:r>
            <a:br>
              <a:rPr lang="tr-TR" dirty="0"/>
            </a:br>
            <a:r>
              <a:rPr lang="tr-TR" dirty="0"/>
              <a:t>Fundalıkta.</a:t>
            </a:r>
          </a:p>
          <a:p>
            <a:r>
              <a:rPr lang="tr-TR" dirty="0"/>
              <a:t>Üçü birlikte:</a:t>
            </a:r>
            <a:br>
              <a:rPr lang="tr-TR" dirty="0"/>
            </a:br>
            <a:r>
              <a:rPr lang="tr-TR" dirty="0"/>
              <a:t>Macbeth’le karşılaşacağız.</a:t>
            </a:r>
          </a:p>
          <a:p>
            <a:endParaRPr lang="tr-TR" dirty="0"/>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Bağdaşıklık (Tekrarlar, zamirler, anlam ilişkileri, anlam alanı, bağlayıcı ifadeler </a:t>
            </a:r>
            <a:r>
              <a:rPr lang="tr-TR" dirty="0" err="1"/>
              <a:t>vb</a:t>
            </a:r>
            <a:r>
              <a:rPr lang="tr-TR" dirty="0"/>
              <a:t>)</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Tutarlılık (tema, ilk cümle ve diğerleri, mantıksal akış)</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Söylem bağlamı (toplumsal durum, aile yapısı, zaman/dönem, kültür)</a:t>
            </a:r>
          </a:p>
        </p:txBody>
      </p:sp>
      <p:sp>
        <p:nvSpPr>
          <p:cNvPr id="4" name="İçerik Yer Tutucusu 20">
            <a:extLst>
              <a:ext uri="{FF2B5EF4-FFF2-40B4-BE49-F238E27FC236}">
                <a16:creationId xmlns:a16="http://schemas.microsoft.com/office/drawing/2014/main" id="{C98A4F59-CCFC-CBF0-40E9-449FA39880B0}"/>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1793810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F128A7C6-F4C1-84C7-4241-1C40547A8774}"/>
            </a:ext>
          </a:extLst>
        </p:cNvPr>
        <p:cNvGrpSpPr/>
        <p:nvPr/>
      </p:nvGrpSpPr>
      <p:grpSpPr>
        <a:xfrm>
          <a:off x="0" y="0"/>
          <a:ext cx="0" cy="0"/>
          <a:chOff x="0" y="0"/>
          <a:chExt cx="0" cy="0"/>
        </a:xfrm>
      </p:grpSpPr>
      <p:sp>
        <p:nvSpPr>
          <p:cNvPr id="151" name="Rectangle 150">
            <a:extLst>
              <a:ext uri="{FF2B5EF4-FFF2-40B4-BE49-F238E27FC236}">
                <a16:creationId xmlns:a16="http://schemas.microsoft.com/office/drawing/2014/main" id="{3F61F58A-CC80-10DF-F33D-17E752F5D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53" name="Picture 152">
            <a:extLst>
              <a:ext uri="{FF2B5EF4-FFF2-40B4-BE49-F238E27FC236}">
                <a16:creationId xmlns:a16="http://schemas.microsoft.com/office/drawing/2014/main" id="{9B615334-3924-0103-BFEF-81BE47A52D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5" name="Straight Connector 154">
            <a:extLst>
              <a:ext uri="{FF2B5EF4-FFF2-40B4-BE49-F238E27FC236}">
                <a16:creationId xmlns:a16="http://schemas.microsoft.com/office/drawing/2014/main" id="{5C6E4C76-39CA-A30C-3C13-EA9C0614D37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D1B8F759-DBBB-FD94-9397-A101F31E8F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id="{47AABB1D-A7A3-4C33-17CC-646BD935002E}"/>
              </a:ext>
            </a:extLst>
          </p:cNvPr>
          <p:cNvSpPr>
            <a:spLocks noGrp="1"/>
          </p:cNvSpPr>
          <p:nvPr>
            <p:ph type="ctrTitle"/>
          </p:nvPr>
        </p:nvSpPr>
        <p:spPr>
          <a:xfrm>
            <a:off x="1451579" y="804519"/>
            <a:ext cx="9603275" cy="1049235"/>
          </a:xfrm>
        </p:spPr>
        <p:txBody>
          <a:bodyPr vert="horz" lIns="91440" tIns="45720" rIns="91440" bIns="45720" rtlCol="0" anchor="t">
            <a:normAutofit/>
          </a:bodyPr>
          <a:lstStyle/>
          <a:p>
            <a:r>
              <a:rPr lang="en-US" sz="3200" dirty="0"/>
              <a:t>METİN ÖRNEĞİ: KÜRK MANTOLU </a:t>
            </a:r>
            <a:r>
              <a:rPr lang="en-US" sz="3200" dirty="0" err="1"/>
              <a:t>MADONna</a:t>
            </a:r>
            <a:endParaRPr lang="en-US" sz="3200" dirty="0"/>
          </a:p>
        </p:txBody>
      </p:sp>
      <p:sp>
        <p:nvSpPr>
          <p:cNvPr id="143" name="Metin kutusu 142">
            <a:extLst>
              <a:ext uri="{FF2B5EF4-FFF2-40B4-BE49-F238E27FC236}">
                <a16:creationId xmlns:a16="http://schemas.microsoft.com/office/drawing/2014/main" id="{BAA0C1B8-DE84-51DD-19A1-C12981AFA4DC}"/>
              </a:ext>
            </a:extLst>
          </p:cNvPr>
          <p:cNvSpPr txBox="1"/>
          <p:nvPr/>
        </p:nvSpPr>
        <p:spPr>
          <a:xfrm>
            <a:off x="1451578" y="1840426"/>
            <a:ext cx="9609839" cy="3909210"/>
          </a:xfrm>
          <a:prstGeom prst="rect">
            <a:avLst/>
          </a:prstGeom>
        </p:spPr>
        <p:txBody>
          <a:bodyPr vert="horz" lIns="91440" tIns="45720" rIns="91440" bIns="45720" rtlCol="0" anchor="t">
            <a:normAutofit/>
          </a:bodyPr>
          <a:lstStyle/>
          <a:p>
            <a:r>
              <a:rPr lang="tr-TR" dirty="0"/>
              <a:t>Raif Efendi o gün yine her zamanki gibi erkenden dükkâna gelmişti. Dükkân henüz açılmamıştı ve içeride sessizlik hâkimdi. O, bu sessizliği severdi. Çünkü sessizlik içinde düşünmek ona iyi gelirdi. Masasına oturdu, çekmeceden eski defterini çıkardı. Defteri elinde tutarken bir süre durdu. Sanki geçmişte yaşadığı bazı anılar yeniden canlanıyordu. Bir süre sonra başını kaldırdı ve dükkânın boşluğuna baktı. O anda içinde garip bir yalnızlık duygusu hissetti.</a:t>
            </a:r>
          </a:p>
          <a:p>
            <a:pPr algn="just" defTabSz="914400">
              <a:lnSpc>
                <a:spcPct val="120000"/>
              </a:lnSpc>
              <a:spcAft>
                <a:spcPts val="600"/>
              </a:spcAft>
              <a:buClr>
                <a:schemeClr val="accent1"/>
              </a:buClr>
              <a:buSzPct val="100000"/>
            </a:pPr>
            <a:endParaRPr lang="tr-TR" dirty="0"/>
          </a:p>
          <a:p>
            <a:endParaRPr lang="tr-TR" dirty="0"/>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Bağdaşıklık (Tekrarlar, zamirler, anlam ilişkileri, anlam alanı, bağlayıcı ifadeler </a:t>
            </a:r>
            <a:r>
              <a:rPr lang="tr-TR" dirty="0" err="1"/>
              <a:t>vb</a:t>
            </a:r>
            <a:r>
              <a:rPr lang="tr-TR" dirty="0"/>
              <a:t>)</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Tutarlılık (tema, ilk cümle ve diğerleri, mantıksal akış)</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Söylem bağlamı (toplumsal durum, aile yapısı, zaman/dönem, kültür)</a:t>
            </a:r>
          </a:p>
        </p:txBody>
      </p:sp>
      <p:sp>
        <p:nvSpPr>
          <p:cNvPr id="4" name="İçerik Yer Tutucusu 20">
            <a:extLst>
              <a:ext uri="{FF2B5EF4-FFF2-40B4-BE49-F238E27FC236}">
                <a16:creationId xmlns:a16="http://schemas.microsoft.com/office/drawing/2014/main" id="{195656BF-2904-C9CB-165C-CEFE50B9499C}"/>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331841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2A898926-6659-55C8-FDBB-95B1F4C8C71E}"/>
            </a:ext>
          </a:extLst>
        </p:cNvPr>
        <p:cNvGrpSpPr/>
        <p:nvPr/>
      </p:nvGrpSpPr>
      <p:grpSpPr>
        <a:xfrm>
          <a:off x="0" y="0"/>
          <a:ext cx="0" cy="0"/>
          <a:chOff x="0" y="0"/>
          <a:chExt cx="0" cy="0"/>
        </a:xfrm>
      </p:grpSpPr>
      <p:sp>
        <p:nvSpPr>
          <p:cNvPr id="151" name="Rectangle 150">
            <a:extLst>
              <a:ext uri="{FF2B5EF4-FFF2-40B4-BE49-F238E27FC236}">
                <a16:creationId xmlns:a16="http://schemas.microsoft.com/office/drawing/2014/main" id="{EC1183D1-0B96-D66C-67DC-E9BB1C0EF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53" name="Picture 152">
            <a:extLst>
              <a:ext uri="{FF2B5EF4-FFF2-40B4-BE49-F238E27FC236}">
                <a16:creationId xmlns:a16="http://schemas.microsoft.com/office/drawing/2014/main" id="{8A736C97-5BE7-187C-B82E-3A7A3387C52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5" name="Straight Connector 154">
            <a:extLst>
              <a:ext uri="{FF2B5EF4-FFF2-40B4-BE49-F238E27FC236}">
                <a16:creationId xmlns:a16="http://schemas.microsoft.com/office/drawing/2014/main" id="{C389AD5F-29E9-83A5-C15D-EEF03FA039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76F91827-C184-C9F8-3F05-2B7A36A5E3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id="{7245EBBC-5C11-8B02-2EBA-8D21DD569583}"/>
              </a:ext>
            </a:extLst>
          </p:cNvPr>
          <p:cNvSpPr>
            <a:spLocks noGrp="1"/>
          </p:cNvSpPr>
          <p:nvPr>
            <p:ph type="ctrTitle"/>
          </p:nvPr>
        </p:nvSpPr>
        <p:spPr>
          <a:xfrm>
            <a:off x="1451579" y="804519"/>
            <a:ext cx="9603275" cy="1049235"/>
          </a:xfrm>
        </p:spPr>
        <p:txBody>
          <a:bodyPr vert="horz" lIns="91440" tIns="45720" rIns="91440" bIns="45720" rtlCol="0" anchor="t">
            <a:normAutofit/>
          </a:bodyPr>
          <a:lstStyle/>
          <a:p>
            <a:r>
              <a:rPr lang="en-US" sz="3200" dirty="0"/>
              <a:t>METİN ÖRNEĞİ: </a:t>
            </a:r>
            <a:r>
              <a:rPr lang="tr-TR" sz="3200" dirty="0"/>
              <a:t>Restorasyonu Tamamlanan Kütüphane Yeniden Açıldı</a:t>
            </a:r>
            <a:endParaRPr lang="en-US" sz="3200" dirty="0"/>
          </a:p>
        </p:txBody>
      </p:sp>
      <p:sp>
        <p:nvSpPr>
          <p:cNvPr id="143" name="Metin kutusu 142">
            <a:extLst>
              <a:ext uri="{FF2B5EF4-FFF2-40B4-BE49-F238E27FC236}">
                <a16:creationId xmlns:a16="http://schemas.microsoft.com/office/drawing/2014/main" id="{D75D0F1B-8064-AE96-6ADA-F2814E67234C}"/>
              </a:ext>
            </a:extLst>
          </p:cNvPr>
          <p:cNvSpPr txBox="1"/>
          <p:nvPr/>
        </p:nvSpPr>
        <p:spPr>
          <a:xfrm>
            <a:off x="1451578" y="1840426"/>
            <a:ext cx="9609839" cy="3909210"/>
          </a:xfrm>
          <a:prstGeom prst="rect">
            <a:avLst/>
          </a:prstGeom>
        </p:spPr>
        <p:txBody>
          <a:bodyPr vert="horz" lIns="91440" tIns="45720" rIns="91440" bIns="45720" rtlCol="0" anchor="t">
            <a:normAutofit/>
          </a:bodyPr>
          <a:lstStyle/>
          <a:p>
            <a:r>
              <a:rPr lang="tr-TR" dirty="0"/>
              <a:t>Şehir merkezinde bulunan eski kütüphane binası uzun süren bir restorasyonun ardından yeniden hizmete açıldı. Kültür Müdürlüğü yetkilileri, kütüphanenin yalnızca bir okuma alanı değil, aynı zamanda bir kültür merkezi olarak da kullanılacağını belirtti. Bu kapsamda binada yeni okuma salonları, çocuklar için özel bölümler ve dijital araştırma alanları oluşturuldu. Yetkililere göre bu düzenlemeler özellikle öğrencilerin ve araştırmacıların kütüphaneden daha fazla yararlanmasını sağlayacak.</a:t>
            </a:r>
          </a:p>
          <a:p>
            <a:r>
              <a:rPr lang="tr-TR" dirty="0"/>
              <a:t>Ayrıca kütüphanede düzenli olarak söyleşiler, kitap tanıtımları ve kültürel etkinlikler yapılması planlanıyor. Bu etkinliklerin amacı, şehirdeki okuma kültürünü güçlendirmek ve kütüphaneyi daha canlı bir sosyal mekân hâline getirmek. Projeyi hazırlayan ekip, kütüphanenin yeniden açılmasıyla birlikte hem öğrencilerin hem de şehir sakinlerinin bu alandan daha aktif biçimde yararlanacağını ifade etti.</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Bağdaşıklık (Tekrarlar, zamirler, anlam ilişkileri, anlam alanı, bağlayıcı ifadeler </a:t>
            </a:r>
            <a:r>
              <a:rPr lang="tr-TR" dirty="0" err="1"/>
              <a:t>vb</a:t>
            </a:r>
            <a:r>
              <a:rPr lang="tr-TR" dirty="0"/>
              <a:t>)</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Tutarlılık (tema, ilk cümle ve diğerleri, mantıksal akış)</a:t>
            </a:r>
          </a:p>
          <a:p>
            <a:pPr marL="285750" indent="-285750" algn="just" defTabSz="914400">
              <a:lnSpc>
                <a:spcPct val="120000"/>
              </a:lnSpc>
              <a:spcAft>
                <a:spcPts val="600"/>
              </a:spcAft>
              <a:buClr>
                <a:schemeClr val="accent1"/>
              </a:buClr>
              <a:buSzPct val="100000"/>
              <a:buFont typeface="Arial" panose="020B0604020202020204" pitchFamily="34" charset="0"/>
              <a:buChar char="•"/>
            </a:pPr>
            <a:r>
              <a:rPr lang="tr-TR" dirty="0"/>
              <a:t>Söylem bağlamı (toplumsal durum, aile yapısı, zaman/dönem, kültür)</a:t>
            </a:r>
          </a:p>
        </p:txBody>
      </p:sp>
      <p:sp>
        <p:nvSpPr>
          <p:cNvPr id="4" name="İçerik Yer Tutucusu 20">
            <a:extLst>
              <a:ext uri="{FF2B5EF4-FFF2-40B4-BE49-F238E27FC236}">
                <a16:creationId xmlns:a16="http://schemas.microsoft.com/office/drawing/2014/main" id="{B4EF2B71-2614-F612-C1C3-B1A6B5AD124C}"/>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109039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F4BBAA38-D7CF-BE5F-21D4-F45A8D431DD6}"/>
            </a:ext>
          </a:extLst>
        </p:cNvPr>
        <p:cNvGrpSpPr/>
        <p:nvPr/>
      </p:nvGrpSpPr>
      <p:grpSpPr>
        <a:xfrm>
          <a:off x="0" y="0"/>
          <a:ext cx="0" cy="0"/>
          <a:chOff x="0" y="0"/>
          <a:chExt cx="0" cy="0"/>
        </a:xfrm>
      </p:grpSpPr>
      <p:sp>
        <p:nvSpPr>
          <p:cNvPr id="159" name="Rectangle 146">
            <a:extLst>
              <a:ext uri="{FF2B5EF4-FFF2-40B4-BE49-F238E27FC236}">
                <a16:creationId xmlns:a16="http://schemas.microsoft.com/office/drawing/2014/main" id="{AB4D41D7-C3E4-66FE-181D-119FA5EE0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60" name="Picture 148">
            <a:extLst>
              <a:ext uri="{FF2B5EF4-FFF2-40B4-BE49-F238E27FC236}">
                <a16:creationId xmlns:a16="http://schemas.microsoft.com/office/drawing/2014/main" id="{1678C4CE-F25D-02FF-0DFC-4DF40F34A9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1" name="Straight Connector 150">
            <a:extLst>
              <a:ext uri="{FF2B5EF4-FFF2-40B4-BE49-F238E27FC236}">
                <a16:creationId xmlns:a16="http://schemas.microsoft.com/office/drawing/2014/main" id="{C2FDF4B6-4DF4-0FE1-EF42-A62F104599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52">
            <a:extLst>
              <a:ext uri="{FF2B5EF4-FFF2-40B4-BE49-F238E27FC236}">
                <a16:creationId xmlns:a16="http://schemas.microsoft.com/office/drawing/2014/main" id="{F783189C-039C-5881-4DBB-A39350BFDEB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3" name="Rectangle 154">
            <a:extLst>
              <a:ext uri="{FF2B5EF4-FFF2-40B4-BE49-F238E27FC236}">
                <a16:creationId xmlns:a16="http://schemas.microsoft.com/office/drawing/2014/main" id="{07754382-B5C1-26BB-7F78-B60BCA1C8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828156D-88FC-1E88-F65C-E9896DEB5CAF}"/>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METİNSELLİK ÖLÇÜTLERİNE GÖRE  ANALİZ</a:t>
            </a:r>
          </a:p>
        </p:txBody>
      </p:sp>
      <p:cxnSp>
        <p:nvCxnSpPr>
          <p:cNvPr id="164" name="Straight Connector 156">
            <a:extLst>
              <a:ext uri="{FF2B5EF4-FFF2-40B4-BE49-F238E27FC236}">
                <a16:creationId xmlns:a16="http://schemas.microsoft.com/office/drawing/2014/main" id="{D12B2449-2963-DD88-5C89-6CAA7803BAC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DDB0AEA7-8F21-8217-F934-0830E7D30C1E}"/>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err="1"/>
              <a:t>Tutarlılık</a:t>
            </a:r>
            <a:r>
              <a:rPr lang="en-US" b="1" dirty="0"/>
              <a:t> (Coherence) – </a:t>
            </a:r>
            <a:r>
              <a:rPr lang="en-US" b="1" dirty="0" err="1"/>
              <a:t>Mantıksal</a:t>
            </a:r>
            <a:r>
              <a:rPr lang="en-US" b="1" dirty="0"/>
              <a:t> </a:t>
            </a:r>
            <a:r>
              <a:rPr lang="en-US" b="1" dirty="0" err="1"/>
              <a:t>ilerleme</a:t>
            </a:r>
            <a:r>
              <a:rPr lang="en-US" b="1" dirty="0"/>
              <a:t>/</a:t>
            </a:r>
            <a:r>
              <a:rPr lang="en-US" b="1" dirty="0" err="1"/>
              <a:t>mantık</a:t>
            </a:r>
            <a:r>
              <a:rPr lang="en-US" b="1" dirty="0"/>
              <a:t> </a:t>
            </a:r>
            <a:r>
              <a:rPr lang="en-US" b="1" dirty="0" err="1"/>
              <a:t>bütünlüğü</a:t>
            </a:r>
            <a:endParaRPr lang="en-US" b="1" dirty="0"/>
          </a:p>
          <a:p>
            <a:pPr defTabSz="914400">
              <a:lnSpc>
                <a:spcPct val="120000"/>
              </a:lnSpc>
              <a:spcAft>
                <a:spcPts val="600"/>
              </a:spcAft>
              <a:buClr>
                <a:schemeClr val="accent1"/>
              </a:buClr>
              <a:buSzPct val="100000"/>
            </a:pPr>
            <a:r>
              <a:rPr lang="en-US" b="1" dirty="0" err="1"/>
              <a:t>Amaçlılık</a:t>
            </a:r>
            <a:endParaRPr lang="en-US" b="1" dirty="0"/>
          </a:p>
          <a:p>
            <a:pPr defTabSz="914400">
              <a:lnSpc>
                <a:spcPct val="120000"/>
              </a:lnSpc>
              <a:spcAft>
                <a:spcPts val="600"/>
              </a:spcAft>
              <a:buClr>
                <a:schemeClr val="accent1"/>
              </a:buClr>
              <a:buSzPct val="100000"/>
            </a:pPr>
            <a:r>
              <a:rPr lang="en-US" b="1" dirty="0"/>
              <a:t>Kabul </a:t>
            </a:r>
            <a:r>
              <a:rPr lang="en-US" b="1" dirty="0" err="1"/>
              <a:t>edilebilirlik</a:t>
            </a:r>
            <a:endParaRPr lang="en-US" b="1" dirty="0"/>
          </a:p>
          <a:p>
            <a:pPr defTabSz="914400">
              <a:lnSpc>
                <a:spcPct val="120000"/>
              </a:lnSpc>
              <a:spcAft>
                <a:spcPts val="600"/>
              </a:spcAft>
              <a:buClr>
                <a:schemeClr val="accent1"/>
              </a:buClr>
              <a:buSzPct val="100000"/>
            </a:pPr>
            <a:r>
              <a:rPr lang="en-US" b="1" dirty="0" err="1"/>
              <a:t>Bilgisellik</a:t>
            </a:r>
            <a:endParaRPr lang="en-US" b="1" dirty="0"/>
          </a:p>
          <a:p>
            <a:pPr defTabSz="914400">
              <a:lnSpc>
                <a:spcPct val="120000"/>
              </a:lnSpc>
              <a:spcAft>
                <a:spcPts val="600"/>
              </a:spcAft>
              <a:buClr>
                <a:schemeClr val="accent1"/>
              </a:buClr>
              <a:buSzPct val="100000"/>
            </a:pPr>
            <a:r>
              <a:rPr lang="en-US" b="1" dirty="0" err="1"/>
              <a:t>Durumsallık</a:t>
            </a:r>
            <a:endParaRPr lang="en-US" b="1" dirty="0"/>
          </a:p>
          <a:p>
            <a:pPr defTabSz="914400">
              <a:lnSpc>
                <a:spcPct val="120000"/>
              </a:lnSpc>
              <a:spcAft>
                <a:spcPts val="600"/>
              </a:spcAft>
              <a:buClr>
                <a:schemeClr val="accent1"/>
              </a:buClr>
              <a:buSzPct val="100000"/>
            </a:pPr>
            <a:r>
              <a:rPr lang="en-US" b="1" dirty="0" err="1"/>
              <a:t>Metinlerarasılık</a:t>
            </a:r>
            <a:endParaRPr lang="en-US" b="1" dirty="0"/>
          </a:p>
        </p:txBody>
      </p:sp>
      <p:sp>
        <p:nvSpPr>
          <p:cNvPr id="4" name="İçerik Yer Tutucusu 20">
            <a:extLst>
              <a:ext uri="{FF2B5EF4-FFF2-40B4-BE49-F238E27FC236}">
                <a16:creationId xmlns:a16="http://schemas.microsoft.com/office/drawing/2014/main" id="{333251A3-4A3C-36C8-9F0C-36F09F0439B9}"/>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115194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57FBBA1A-B28A-21BF-1BDD-CE181A72EE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DB6C30-C17F-C3A1-6BFA-FD9E37606880}"/>
              </a:ext>
            </a:extLst>
          </p:cNvPr>
          <p:cNvSpPr>
            <a:spLocks noGrp="1"/>
          </p:cNvSpPr>
          <p:nvPr>
            <p:ph type="title"/>
          </p:nvPr>
        </p:nvSpPr>
        <p:spPr>
          <a:xfrm>
            <a:off x="1451579" y="804519"/>
            <a:ext cx="9603275" cy="1049235"/>
          </a:xfrm>
        </p:spPr>
        <p:txBody>
          <a:bodyPr>
            <a:normAutofit/>
          </a:bodyPr>
          <a:lstStyle/>
          <a:p>
            <a:r>
              <a:rPr lang="tr-TR"/>
              <a:t>Ders sonu</a:t>
            </a:r>
            <a:endParaRPr lang="tr-TR" dirty="0"/>
          </a:p>
        </p:txBody>
      </p:sp>
      <p:sp>
        <p:nvSpPr>
          <p:cNvPr id="3" name="İçerik Yer Tutucusu 2">
            <a:extLst>
              <a:ext uri="{FF2B5EF4-FFF2-40B4-BE49-F238E27FC236}">
                <a16:creationId xmlns:a16="http://schemas.microsoft.com/office/drawing/2014/main" id="{DB1101E1-2D52-F359-55AB-AB164CD52335}"/>
              </a:ext>
            </a:extLst>
          </p:cNvPr>
          <p:cNvSpPr>
            <a:spLocks noGrp="1"/>
          </p:cNvSpPr>
          <p:nvPr>
            <p:ph idx="1"/>
          </p:nvPr>
        </p:nvSpPr>
        <p:spPr>
          <a:xfrm>
            <a:off x="1451579" y="2015732"/>
            <a:ext cx="9603275" cy="3450613"/>
          </a:xfrm>
        </p:spPr>
        <p:txBody>
          <a:bodyPr>
            <a:normAutofit/>
          </a:bodyPr>
          <a:lstStyle/>
          <a:p>
            <a:r>
              <a:rPr lang="tr-TR"/>
              <a:t>Beni dinlediğiniz için teşekkürler…</a:t>
            </a:r>
            <a:endParaRPr lang="tr-TR" dirty="0"/>
          </a:p>
        </p:txBody>
      </p:sp>
    </p:spTree>
    <p:extLst>
      <p:ext uri="{BB962C8B-B14F-4D97-AF65-F5344CB8AC3E}">
        <p14:creationId xmlns:p14="http://schemas.microsoft.com/office/powerpoint/2010/main" val="41196442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8A7985F8-BD2E-F983-139B-3303D68A390A}"/>
            </a:ext>
          </a:extLst>
        </p:cNvPr>
        <p:cNvGrpSpPr/>
        <p:nvPr/>
      </p:nvGrpSpPr>
      <p:grpSpPr>
        <a:xfrm>
          <a:off x="0" y="0"/>
          <a:ext cx="0" cy="0"/>
          <a:chOff x="0" y="0"/>
          <a:chExt cx="0" cy="0"/>
        </a:xfrm>
      </p:grpSpPr>
      <p:sp>
        <p:nvSpPr>
          <p:cNvPr id="159" name="Rectangle 146">
            <a:extLst>
              <a:ext uri="{FF2B5EF4-FFF2-40B4-BE49-F238E27FC236}">
                <a16:creationId xmlns:a16="http://schemas.microsoft.com/office/drawing/2014/main" id="{735BECBB-2F9A-4F77-4029-9DBBEB32A6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60" name="Picture 148">
            <a:extLst>
              <a:ext uri="{FF2B5EF4-FFF2-40B4-BE49-F238E27FC236}">
                <a16:creationId xmlns:a16="http://schemas.microsoft.com/office/drawing/2014/main" id="{68914859-A41E-0AB5-F130-221247F8BDB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1" name="Straight Connector 150">
            <a:extLst>
              <a:ext uri="{FF2B5EF4-FFF2-40B4-BE49-F238E27FC236}">
                <a16:creationId xmlns:a16="http://schemas.microsoft.com/office/drawing/2014/main" id="{A60CE2C0-E648-5FBA-BB5F-FA621BB4C7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52">
            <a:extLst>
              <a:ext uri="{FF2B5EF4-FFF2-40B4-BE49-F238E27FC236}">
                <a16:creationId xmlns:a16="http://schemas.microsoft.com/office/drawing/2014/main" id="{ABC26602-510A-051E-7190-AA0EA0059D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3" name="Rectangle 154">
            <a:extLst>
              <a:ext uri="{FF2B5EF4-FFF2-40B4-BE49-F238E27FC236}">
                <a16:creationId xmlns:a16="http://schemas.microsoft.com/office/drawing/2014/main" id="{38B2787C-F869-D232-7DF6-E601B9F66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6C5AA9B-5492-8E6B-E779-1803A157B707}"/>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b="0" i="0" kern="1200" cap="all" dirty="0">
                <a:solidFill>
                  <a:schemeClr val="tx1"/>
                </a:solidFill>
                <a:effectLst/>
                <a:latin typeface="+mj-lt"/>
                <a:ea typeface="+mj-ea"/>
                <a:cs typeface="+mj-cs"/>
              </a:rPr>
              <a:t>MetİN</a:t>
            </a:r>
            <a:r>
              <a:rPr lang="en-US" sz="3200" b="0" i="0" kern="1200" cap="all">
                <a:solidFill>
                  <a:schemeClr val="tx1"/>
                </a:solidFill>
                <a:effectLst/>
                <a:latin typeface="+mj-lt"/>
                <a:ea typeface="+mj-ea"/>
                <a:cs typeface="+mj-cs"/>
              </a:rPr>
              <a:t> </a:t>
            </a:r>
            <a:r>
              <a:rPr lang="en-US" sz="3200" b="0" i="0" kern="1200" cap="all" dirty="0">
                <a:solidFill>
                  <a:schemeClr val="tx1"/>
                </a:solidFill>
                <a:effectLst/>
                <a:latin typeface="+mj-lt"/>
                <a:ea typeface="+mj-ea"/>
                <a:cs typeface="+mj-cs"/>
              </a:rPr>
              <a:t>çözümleme</a:t>
            </a:r>
            <a:br>
              <a:rPr lang="en-US" sz="3200" b="0" i="0" kern="1200" cap="all">
                <a:solidFill>
                  <a:schemeClr val="tx1"/>
                </a:solidFill>
                <a:effectLst/>
                <a:latin typeface="+mj-lt"/>
                <a:ea typeface="+mj-ea"/>
                <a:cs typeface="+mj-cs"/>
              </a:rPr>
            </a:br>
            <a:r>
              <a:rPr lang="en-US" sz="3200" b="0" i="0" kern="1200" cap="all" dirty="0">
                <a:solidFill>
                  <a:schemeClr val="tx1"/>
                </a:solidFill>
                <a:effectLst/>
                <a:latin typeface="+mj-lt"/>
                <a:ea typeface="+mj-ea"/>
                <a:cs typeface="+mj-cs"/>
              </a:rPr>
              <a:t>(Pratİk analİZ)</a:t>
            </a:r>
          </a:p>
        </p:txBody>
      </p:sp>
      <p:cxnSp>
        <p:nvCxnSpPr>
          <p:cNvPr id="164" name="Straight Connector 156">
            <a:extLst>
              <a:ext uri="{FF2B5EF4-FFF2-40B4-BE49-F238E27FC236}">
                <a16:creationId xmlns:a16="http://schemas.microsoft.com/office/drawing/2014/main" id="{19AB2FF2-9909-D959-1806-B60661FD93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8878C9BD-6830-F63D-BED2-CF7E461FBE2E}"/>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err="1"/>
              <a:t>Bağlam</a:t>
            </a:r>
            <a:endParaRPr lang="en-US" b="1" dirty="0"/>
          </a:p>
          <a:p>
            <a:pPr indent="-228600" defTabSz="914400">
              <a:lnSpc>
                <a:spcPct val="120000"/>
              </a:lnSpc>
              <a:spcAft>
                <a:spcPts val="600"/>
              </a:spcAft>
              <a:buClr>
                <a:schemeClr val="accent1"/>
              </a:buClr>
              <a:buSzPct val="100000"/>
              <a:buFont typeface="Arial" panose="020B0604020202020204" pitchFamily="34" charset="0"/>
              <a:buChar char="•"/>
            </a:pPr>
            <a:r>
              <a:rPr lang="en-US" dirty="0"/>
              <a:t>Metin hangi </a:t>
            </a:r>
            <a:r>
              <a:rPr lang="en-US" dirty="0" err="1"/>
              <a:t>kültüre</a:t>
            </a:r>
            <a:r>
              <a:rPr lang="en-US" dirty="0"/>
              <a:t> </a:t>
            </a:r>
            <a:r>
              <a:rPr lang="en-US" dirty="0" err="1"/>
              <a:t>aittir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a:t>Hangi </a:t>
            </a:r>
            <a:r>
              <a:rPr lang="en-US" dirty="0" err="1"/>
              <a:t>dönemi</a:t>
            </a:r>
            <a:r>
              <a:rPr lang="en-US" dirty="0"/>
              <a:t> </a:t>
            </a:r>
            <a:r>
              <a:rPr lang="en-US" dirty="0" err="1"/>
              <a:t>yansıtmaktadır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Yazarın</a:t>
            </a:r>
            <a:r>
              <a:rPr lang="en-US" dirty="0"/>
              <a:t> </a:t>
            </a:r>
            <a:r>
              <a:rPr lang="en-US" dirty="0" err="1"/>
              <a:t>amacı</a:t>
            </a:r>
            <a:r>
              <a:rPr lang="en-US" dirty="0"/>
              <a:t>, </a:t>
            </a:r>
            <a:r>
              <a:rPr lang="en-US" dirty="0" err="1"/>
              <a:t>niyeti</a:t>
            </a:r>
            <a:r>
              <a:rPr lang="en-US" dirty="0"/>
              <a:t> </a:t>
            </a:r>
            <a:r>
              <a:rPr lang="en-US" dirty="0" err="1"/>
              <a:t>nedir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Metnin</a:t>
            </a:r>
            <a:r>
              <a:rPr lang="en-US" dirty="0"/>
              <a:t> </a:t>
            </a:r>
            <a:r>
              <a:rPr lang="en-US" dirty="0" err="1"/>
              <a:t>hedef</a:t>
            </a:r>
            <a:r>
              <a:rPr lang="en-US" dirty="0"/>
              <a:t> </a:t>
            </a:r>
            <a:r>
              <a:rPr lang="en-US" dirty="0" err="1"/>
              <a:t>kitlesi</a:t>
            </a:r>
            <a:r>
              <a:rPr lang="en-US" dirty="0"/>
              <a:t> </a:t>
            </a:r>
            <a:r>
              <a:rPr lang="en-US" dirty="0" err="1"/>
              <a:t>kimlerdir</a:t>
            </a:r>
            <a:r>
              <a:rPr lang="en-US" dirty="0"/>
              <a:t>?</a:t>
            </a:r>
          </a:p>
        </p:txBody>
      </p:sp>
      <p:sp>
        <p:nvSpPr>
          <p:cNvPr id="4" name="İçerik Yer Tutucusu 20">
            <a:extLst>
              <a:ext uri="{FF2B5EF4-FFF2-40B4-BE49-F238E27FC236}">
                <a16:creationId xmlns:a16="http://schemas.microsoft.com/office/drawing/2014/main" id="{0B96D729-C27D-5792-4AEF-F6F11915CFA8}"/>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128763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D82CCB47-3922-6740-CB43-34934B728301}"/>
            </a:ext>
          </a:extLst>
        </p:cNvPr>
        <p:cNvGrpSpPr/>
        <p:nvPr/>
      </p:nvGrpSpPr>
      <p:grpSpPr>
        <a:xfrm>
          <a:off x="0" y="0"/>
          <a:ext cx="0" cy="0"/>
          <a:chOff x="0" y="0"/>
          <a:chExt cx="0" cy="0"/>
        </a:xfrm>
      </p:grpSpPr>
      <p:sp>
        <p:nvSpPr>
          <p:cNvPr id="119" name="Rectangle 118">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21" name="Picture 120">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3" name="Straight Connector 122">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27" name="Rectangle 126">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3E9FDF4-1524-5411-9A2D-81C8BF359109}"/>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dirty="0" err="1"/>
              <a:t>MetİN</a:t>
            </a:r>
            <a:r>
              <a:rPr lang="en-US" sz="3200" dirty="0"/>
              <a:t> </a:t>
            </a:r>
            <a:r>
              <a:rPr lang="en-US" sz="3200" dirty="0" err="1"/>
              <a:t>çözümleme</a:t>
            </a:r>
            <a:br>
              <a:rPr lang="en-US" sz="3200" dirty="0"/>
            </a:br>
            <a:r>
              <a:rPr lang="en-US" sz="3200" dirty="0"/>
              <a:t>(</a:t>
            </a:r>
            <a:r>
              <a:rPr lang="en-US" sz="3200" dirty="0" err="1"/>
              <a:t>Pratİk</a:t>
            </a:r>
            <a:r>
              <a:rPr lang="en-US" sz="3200" dirty="0"/>
              <a:t> </a:t>
            </a:r>
            <a:r>
              <a:rPr lang="en-US" sz="3200" dirty="0" err="1"/>
              <a:t>analİZ</a:t>
            </a:r>
            <a:r>
              <a:rPr lang="en-US" sz="3200" dirty="0"/>
              <a:t>)</a:t>
            </a:r>
            <a:endParaRPr lang="en-US" sz="3200" b="0" i="0" kern="1200" cap="all" dirty="0">
              <a:solidFill>
                <a:schemeClr val="tx1"/>
              </a:solidFill>
              <a:effectLst/>
              <a:latin typeface="+mj-lt"/>
              <a:ea typeface="+mj-ea"/>
              <a:cs typeface="+mj-cs"/>
            </a:endParaRPr>
          </a:p>
        </p:txBody>
      </p:sp>
      <p:cxnSp>
        <p:nvCxnSpPr>
          <p:cNvPr id="129" name="Straight Connector 128">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6E088380-3905-8F1D-369F-2ABB0E6F571D}"/>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err="1"/>
              <a:t>Dilbilgisel</a:t>
            </a:r>
            <a:r>
              <a:rPr lang="en-US" b="1" dirty="0"/>
              <a:t> </a:t>
            </a:r>
            <a:r>
              <a:rPr lang="en-US" b="1" dirty="0" err="1"/>
              <a:t>Yapı</a:t>
            </a:r>
            <a:endParaRPr lang="en-US" b="1" dirty="0"/>
          </a:p>
          <a:p>
            <a:pPr indent="-228600" defTabSz="914400">
              <a:lnSpc>
                <a:spcPct val="120000"/>
              </a:lnSpc>
              <a:spcAft>
                <a:spcPts val="600"/>
              </a:spcAft>
              <a:buClr>
                <a:schemeClr val="accent1"/>
              </a:buClr>
              <a:buSzPct val="100000"/>
              <a:buFont typeface="Arial" panose="020B0604020202020204" pitchFamily="34" charset="0"/>
              <a:buChar char="•"/>
            </a:pPr>
            <a:r>
              <a:rPr lang="en-US" dirty="0"/>
              <a:t>Metin </a:t>
            </a:r>
            <a:r>
              <a:rPr lang="en-US" dirty="0" err="1"/>
              <a:t>standart</a:t>
            </a:r>
            <a:r>
              <a:rPr lang="en-US" dirty="0"/>
              <a:t> </a:t>
            </a:r>
            <a:r>
              <a:rPr lang="en-US" dirty="0" err="1"/>
              <a:t>dile</a:t>
            </a:r>
            <a:r>
              <a:rPr lang="en-US" dirty="0"/>
              <a:t> mi </a:t>
            </a:r>
            <a:r>
              <a:rPr lang="en-US" dirty="0" err="1"/>
              <a:t>ait</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Cümleler</a:t>
            </a:r>
            <a:r>
              <a:rPr lang="en-US" dirty="0"/>
              <a:t> </a:t>
            </a:r>
            <a:r>
              <a:rPr lang="en-US" dirty="0" err="1"/>
              <a:t>arasındaki</a:t>
            </a:r>
            <a:r>
              <a:rPr lang="en-US" dirty="0"/>
              <a:t> </a:t>
            </a:r>
            <a:r>
              <a:rPr lang="en-US" dirty="0" err="1"/>
              <a:t>anlambilimsel</a:t>
            </a:r>
            <a:r>
              <a:rPr lang="en-US" dirty="0"/>
              <a:t> </a:t>
            </a:r>
            <a:r>
              <a:rPr lang="en-US" dirty="0" err="1"/>
              <a:t>bağlantılar</a:t>
            </a:r>
            <a:r>
              <a:rPr lang="en-US" dirty="0"/>
              <a:t> </a:t>
            </a:r>
            <a:r>
              <a:rPr lang="en-US" dirty="0" err="1"/>
              <a:t>nelerdir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Bağdaşıklık</a:t>
            </a:r>
            <a:r>
              <a:rPr lang="en-US" dirty="0"/>
              <a:t> </a:t>
            </a:r>
            <a:r>
              <a:rPr lang="en-US" dirty="0" err="1"/>
              <a:t>unsurları</a:t>
            </a:r>
            <a:r>
              <a:rPr lang="en-US" dirty="0"/>
              <a:t> </a:t>
            </a:r>
            <a:r>
              <a:rPr lang="en-US" dirty="0" err="1"/>
              <a:t>hangileridir</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Giriş</a:t>
            </a:r>
            <a:r>
              <a:rPr lang="en-US" dirty="0"/>
              <a:t>, </a:t>
            </a:r>
            <a:r>
              <a:rPr lang="en-US" dirty="0" err="1"/>
              <a:t>gelişme</a:t>
            </a:r>
            <a:r>
              <a:rPr lang="en-US" dirty="0"/>
              <a:t> </a:t>
            </a:r>
            <a:r>
              <a:rPr lang="en-US" dirty="0" err="1"/>
              <a:t>sonuç</a:t>
            </a:r>
            <a:r>
              <a:rPr lang="en-US" dirty="0"/>
              <a:t> </a:t>
            </a:r>
            <a:r>
              <a:rPr lang="en-US" dirty="0" err="1"/>
              <a:t>bölümleri</a:t>
            </a:r>
            <a:r>
              <a:rPr lang="en-US" dirty="0"/>
              <a:t> var </a:t>
            </a:r>
            <a:r>
              <a:rPr lang="en-US" dirty="0" err="1"/>
              <a:t>mı</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Metnin</a:t>
            </a:r>
            <a:r>
              <a:rPr lang="en-US" dirty="0"/>
              <a:t> </a:t>
            </a:r>
            <a:r>
              <a:rPr lang="en-US" dirty="0" err="1"/>
              <a:t>teması</a:t>
            </a:r>
            <a:r>
              <a:rPr lang="en-US" dirty="0"/>
              <a:t>, ana </a:t>
            </a:r>
            <a:r>
              <a:rPr lang="en-US" dirty="0" err="1"/>
              <a:t>fikri</a:t>
            </a:r>
            <a:r>
              <a:rPr lang="en-US" dirty="0"/>
              <a:t> </a:t>
            </a:r>
            <a:r>
              <a:rPr lang="en-US" dirty="0" err="1"/>
              <a:t>nedir</a:t>
            </a:r>
            <a:r>
              <a:rPr lang="en-US" dirty="0"/>
              <a:t>? </a:t>
            </a:r>
            <a:r>
              <a:rPr lang="en-US" dirty="0" err="1"/>
              <a:t>Bunlar</a:t>
            </a:r>
            <a:r>
              <a:rPr lang="en-US" dirty="0"/>
              <a:t> hangi </a:t>
            </a:r>
            <a:r>
              <a:rPr lang="en-US" dirty="0" err="1"/>
              <a:t>söz</a:t>
            </a:r>
            <a:r>
              <a:rPr lang="en-US" dirty="0"/>
              <a:t> </a:t>
            </a:r>
            <a:r>
              <a:rPr lang="en-US" dirty="0" err="1"/>
              <a:t>ve</a:t>
            </a:r>
            <a:r>
              <a:rPr lang="en-US" dirty="0"/>
              <a:t> </a:t>
            </a:r>
            <a:r>
              <a:rPr lang="en-US" dirty="0" err="1"/>
              <a:t>cümlelerde</a:t>
            </a:r>
            <a:r>
              <a:rPr lang="en-US" dirty="0"/>
              <a:t> </a:t>
            </a:r>
            <a:r>
              <a:rPr lang="en-US" dirty="0" err="1"/>
              <a:t>belirginleşmiştir</a:t>
            </a:r>
            <a:r>
              <a:rPr lang="en-US" dirty="0"/>
              <a:t>?</a:t>
            </a:r>
          </a:p>
        </p:txBody>
      </p:sp>
      <p:sp>
        <p:nvSpPr>
          <p:cNvPr id="4" name="İçerik Yer Tutucusu 20">
            <a:extLst>
              <a:ext uri="{FF2B5EF4-FFF2-40B4-BE49-F238E27FC236}">
                <a16:creationId xmlns:a16="http://schemas.microsoft.com/office/drawing/2014/main" id="{CE83ACE9-EAE6-C9FD-495D-12C0E1160E8F}"/>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299382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a:extLst>
            <a:ext uri="{FF2B5EF4-FFF2-40B4-BE49-F238E27FC236}">
              <a16:creationId xmlns:a16="http://schemas.microsoft.com/office/drawing/2014/main" id="{9F72BA39-69B8-EB8D-62CE-E445DF95FC81}"/>
            </a:ext>
          </a:extLst>
        </p:cNvPr>
        <p:cNvGrpSpPr/>
        <p:nvPr/>
      </p:nvGrpSpPr>
      <p:grpSpPr>
        <a:xfrm>
          <a:off x="0" y="0"/>
          <a:ext cx="0" cy="0"/>
          <a:chOff x="0" y="0"/>
          <a:chExt cx="0" cy="0"/>
        </a:xfrm>
      </p:grpSpPr>
      <p:sp>
        <p:nvSpPr>
          <p:cNvPr id="119" name="Rectangle 118">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21" name="Picture 120">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3" name="Straight Connector 122">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27" name="Rectangle 126">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968903F-38B3-C914-3182-87CBF059EDEE}"/>
              </a:ext>
            </a:extLst>
          </p:cNvPr>
          <p:cNvSpPr>
            <a:spLocks noGrp="1"/>
          </p:cNvSpPr>
          <p:nvPr>
            <p:ph type="ctrTitle"/>
          </p:nvPr>
        </p:nvSpPr>
        <p:spPr>
          <a:xfrm>
            <a:off x="844476" y="1600199"/>
            <a:ext cx="3539266" cy="4297680"/>
          </a:xfrm>
        </p:spPr>
        <p:txBody>
          <a:bodyPr vert="horz" lIns="91440" tIns="45720" rIns="91440" bIns="45720" rtlCol="0" anchor="ctr">
            <a:normAutofit/>
          </a:bodyPr>
          <a:lstStyle/>
          <a:p>
            <a:r>
              <a:rPr lang="en-US" sz="3200" dirty="0" err="1"/>
              <a:t>MetİN</a:t>
            </a:r>
            <a:r>
              <a:rPr lang="en-US" sz="3200" dirty="0"/>
              <a:t> </a:t>
            </a:r>
            <a:r>
              <a:rPr lang="en-US" sz="3200" dirty="0" err="1"/>
              <a:t>çözümleme</a:t>
            </a:r>
            <a:br>
              <a:rPr lang="en-US" sz="3200" dirty="0"/>
            </a:br>
            <a:r>
              <a:rPr lang="en-US" sz="3200" dirty="0"/>
              <a:t>(</a:t>
            </a:r>
            <a:r>
              <a:rPr lang="en-US" sz="3200" dirty="0" err="1"/>
              <a:t>Pratİk</a:t>
            </a:r>
            <a:r>
              <a:rPr lang="en-US" sz="3200" dirty="0"/>
              <a:t> </a:t>
            </a:r>
            <a:r>
              <a:rPr lang="en-US" sz="3200" dirty="0" err="1"/>
              <a:t>analİZ</a:t>
            </a:r>
            <a:r>
              <a:rPr lang="en-US" sz="3200" dirty="0"/>
              <a:t>)</a:t>
            </a:r>
            <a:endParaRPr lang="en-US" sz="3200" b="0" i="0" kern="1200" cap="all" dirty="0">
              <a:solidFill>
                <a:schemeClr val="tx1"/>
              </a:solidFill>
              <a:effectLst/>
              <a:latin typeface="+mj-lt"/>
              <a:ea typeface="+mj-ea"/>
              <a:cs typeface="+mj-cs"/>
            </a:endParaRPr>
          </a:p>
        </p:txBody>
      </p:sp>
      <p:cxnSp>
        <p:nvCxnSpPr>
          <p:cNvPr id="129" name="Straight Connector 128">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50F07A2B-C606-3F27-0ECF-30554837280B}"/>
              </a:ext>
            </a:extLst>
          </p:cNvPr>
          <p:cNvSpPr txBox="1"/>
          <p:nvPr/>
        </p:nvSpPr>
        <p:spPr>
          <a:xfrm>
            <a:off x="4924851" y="1600199"/>
            <a:ext cx="6130003" cy="4297680"/>
          </a:xfrm>
          <a:prstGeom prst="rect">
            <a:avLst/>
          </a:prstGeom>
        </p:spPr>
        <p:txBody>
          <a:bodyPr vert="horz" lIns="91440" tIns="45720" rIns="91440" bIns="45720" rtlCol="0" anchor="ctr">
            <a:normAutofit/>
          </a:bodyPr>
          <a:lstStyle/>
          <a:p>
            <a:pPr defTabSz="914400">
              <a:lnSpc>
                <a:spcPct val="120000"/>
              </a:lnSpc>
              <a:spcAft>
                <a:spcPts val="600"/>
              </a:spcAft>
              <a:buClr>
                <a:schemeClr val="accent1"/>
              </a:buClr>
              <a:buSzPct val="100000"/>
            </a:pPr>
            <a:r>
              <a:rPr lang="en-US" b="1" dirty="0" err="1"/>
              <a:t>Diğer</a:t>
            </a:r>
            <a:r>
              <a:rPr lang="en-US" b="1" dirty="0"/>
              <a:t> </a:t>
            </a:r>
            <a:r>
              <a:rPr lang="en-US" b="1" dirty="0" err="1"/>
              <a:t>söylem</a:t>
            </a:r>
            <a:r>
              <a:rPr lang="en-US" b="1" dirty="0"/>
              <a:t> </a:t>
            </a:r>
            <a:r>
              <a:rPr lang="en-US" b="1" dirty="0" err="1"/>
              <a:t>yapıları</a:t>
            </a:r>
            <a:endParaRPr lang="en-US" b="1" dirty="0"/>
          </a:p>
          <a:p>
            <a:pPr indent="-228600" defTabSz="914400">
              <a:lnSpc>
                <a:spcPct val="120000"/>
              </a:lnSpc>
              <a:spcAft>
                <a:spcPts val="600"/>
              </a:spcAft>
              <a:buClr>
                <a:schemeClr val="accent1"/>
              </a:buClr>
              <a:buSzPct val="100000"/>
              <a:buFont typeface="Arial" panose="020B0604020202020204" pitchFamily="34" charset="0"/>
              <a:buChar char="•"/>
            </a:pPr>
            <a:r>
              <a:rPr lang="en-US" dirty="0" err="1"/>
              <a:t>Anlatım</a:t>
            </a:r>
            <a:r>
              <a:rPr lang="en-US" dirty="0"/>
              <a:t> </a:t>
            </a:r>
            <a:r>
              <a:rPr lang="en-US" dirty="0" err="1"/>
              <a:t>türü</a:t>
            </a:r>
            <a:r>
              <a:rPr lang="en-US" dirty="0"/>
              <a:t> (</a:t>
            </a:r>
            <a:r>
              <a:rPr lang="en-US" dirty="0" err="1"/>
              <a:t>bilgilendirici</a:t>
            </a:r>
            <a:r>
              <a:rPr lang="en-US" dirty="0"/>
              <a:t>, </a:t>
            </a:r>
            <a:r>
              <a:rPr lang="en-US" dirty="0" err="1"/>
              <a:t>öyküleyici</a:t>
            </a:r>
            <a:r>
              <a:rPr lang="en-US" dirty="0"/>
              <a:t>, </a:t>
            </a:r>
            <a:r>
              <a:rPr lang="en-US" dirty="0" err="1"/>
              <a:t>açıklayıcı</a:t>
            </a:r>
            <a:r>
              <a:rPr lang="en-US" dirty="0"/>
              <a:t> …</a:t>
            </a:r>
            <a:r>
              <a:rPr lang="en-US" dirty="0" err="1"/>
              <a:t>vb</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Metnin</a:t>
            </a:r>
            <a:r>
              <a:rPr lang="en-US" dirty="0"/>
              <a:t> </a:t>
            </a:r>
            <a:r>
              <a:rPr lang="en-US" dirty="0" err="1"/>
              <a:t>alanı</a:t>
            </a:r>
            <a:r>
              <a:rPr lang="en-US" dirty="0"/>
              <a:t> (</a:t>
            </a:r>
            <a:r>
              <a:rPr lang="en-US" dirty="0" err="1"/>
              <a:t>gazetecilik</a:t>
            </a:r>
            <a:r>
              <a:rPr lang="en-US" dirty="0"/>
              <a:t>, </a:t>
            </a:r>
            <a:r>
              <a:rPr lang="en-US" dirty="0" err="1"/>
              <a:t>günlük</a:t>
            </a:r>
            <a:r>
              <a:rPr lang="en-US" dirty="0"/>
              <a:t> </a:t>
            </a:r>
            <a:r>
              <a:rPr lang="en-US" dirty="0" err="1"/>
              <a:t>hayat</a:t>
            </a:r>
            <a:r>
              <a:rPr lang="en-US" dirty="0"/>
              <a:t>, </a:t>
            </a:r>
            <a:r>
              <a:rPr lang="en-US" dirty="0" err="1"/>
              <a:t>tarihsel</a:t>
            </a:r>
            <a:r>
              <a:rPr lang="en-US" dirty="0"/>
              <a:t> </a:t>
            </a:r>
            <a:r>
              <a:rPr lang="en-US" dirty="0" err="1"/>
              <a:t>metin</a:t>
            </a:r>
            <a:r>
              <a:rPr lang="en-US" dirty="0"/>
              <a:t>, </a:t>
            </a:r>
            <a:r>
              <a:rPr lang="en-US" dirty="0" err="1"/>
              <a:t>felsefi</a:t>
            </a:r>
            <a:r>
              <a:rPr lang="en-US" dirty="0"/>
              <a:t> </a:t>
            </a:r>
            <a:r>
              <a:rPr lang="en-US" dirty="0" err="1"/>
              <a:t>metin</a:t>
            </a:r>
            <a:r>
              <a:rPr lang="en-US" dirty="0"/>
              <a:t>, </a:t>
            </a:r>
            <a:r>
              <a:rPr lang="en-US" dirty="0" err="1"/>
              <a:t>bilimsel</a:t>
            </a:r>
            <a:r>
              <a:rPr lang="en-US" dirty="0"/>
              <a:t> </a:t>
            </a:r>
            <a:r>
              <a:rPr lang="en-US" dirty="0" err="1"/>
              <a:t>metin</a:t>
            </a:r>
            <a:r>
              <a:rPr lang="en-US" dirty="0"/>
              <a:t> …</a:t>
            </a:r>
            <a:r>
              <a:rPr lang="en-US" dirty="0" err="1"/>
              <a:t>vb</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r>
              <a:rPr lang="en-US" dirty="0" err="1"/>
              <a:t>Biçimsel</a:t>
            </a:r>
            <a:r>
              <a:rPr lang="en-US" dirty="0"/>
              <a:t> </a:t>
            </a:r>
            <a:r>
              <a:rPr lang="en-US" dirty="0" err="1"/>
              <a:t>unsurlar</a:t>
            </a:r>
            <a:r>
              <a:rPr lang="en-US" dirty="0"/>
              <a:t> (</a:t>
            </a:r>
            <a:r>
              <a:rPr lang="en-US" dirty="0" err="1"/>
              <a:t>tekrarlar</a:t>
            </a:r>
            <a:r>
              <a:rPr lang="en-US" dirty="0"/>
              <a:t>, </a:t>
            </a:r>
            <a:r>
              <a:rPr lang="en-US" dirty="0" err="1"/>
              <a:t>zamirler</a:t>
            </a:r>
            <a:r>
              <a:rPr lang="en-US" dirty="0"/>
              <a:t>, </a:t>
            </a:r>
            <a:r>
              <a:rPr lang="en-US" dirty="0" err="1"/>
              <a:t>bağlaçlar</a:t>
            </a:r>
            <a:r>
              <a:rPr lang="en-US" dirty="0"/>
              <a:t>, </a:t>
            </a:r>
            <a:r>
              <a:rPr lang="en-US" dirty="0" err="1"/>
              <a:t>eksiltili</a:t>
            </a:r>
            <a:r>
              <a:rPr lang="en-US" dirty="0"/>
              <a:t> </a:t>
            </a:r>
            <a:r>
              <a:rPr lang="en-US" dirty="0" err="1"/>
              <a:t>yapılar</a:t>
            </a:r>
            <a:r>
              <a:rPr lang="en-US" dirty="0"/>
              <a:t>, </a:t>
            </a:r>
            <a:r>
              <a:rPr lang="en-US" dirty="0" err="1"/>
              <a:t>uyak</a:t>
            </a:r>
            <a:r>
              <a:rPr lang="en-US" dirty="0"/>
              <a:t>, </a:t>
            </a:r>
            <a:r>
              <a:rPr lang="en-US" dirty="0" err="1"/>
              <a:t>abartı</a:t>
            </a:r>
            <a:r>
              <a:rPr lang="en-US" dirty="0"/>
              <a:t>, </a:t>
            </a:r>
            <a:r>
              <a:rPr lang="en-US" dirty="0" err="1"/>
              <a:t>metafor</a:t>
            </a:r>
            <a:r>
              <a:rPr lang="en-US" dirty="0"/>
              <a:t> …</a:t>
            </a:r>
            <a:r>
              <a:rPr lang="en-US" dirty="0" err="1"/>
              <a:t>vb</a:t>
            </a:r>
            <a:r>
              <a:rPr lang="en-US" dirty="0"/>
              <a:t>)</a:t>
            </a:r>
          </a:p>
          <a:p>
            <a:pPr indent="-228600" defTabSz="914400">
              <a:lnSpc>
                <a:spcPct val="120000"/>
              </a:lnSpc>
              <a:spcAft>
                <a:spcPts val="600"/>
              </a:spcAft>
              <a:buClr>
                <a:schemeClr val="accent1"/>
              </a:buClr>
              <a:buSzPct val="100000"/>
              <a:buFont typeface="Arial" panose="020B0604020202020204" pitchFamily="34" charset="0"/>
              <a:buChar char="•"/>
            </a:pPr>
            <a:endParaRPr lang="en-US" dirty="0"/>
          </a:p>
        </p:txBody>
      </p:sp>
      <p:sp>
        <p:nvSpPr>
          <p:cNvPr id="4" name="İçerik Yer Tutucusu 20">
            <a:extLst>
              <a:ext uri="{FF2B5EF4-FFF2-40B4-BE49-F238E27FC236}">
                <a16:creationId xmlns:a16="http://schemas.microsoft.com/office/drawing/2014/main" id="{D7A42DC2-AB58-FB8F-F9A8-73C5599578B0}"/>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Tree>
    <p:extLst>
      <p:ext uri="{BB962C8B-B14F-4D97-AF65-F5344CB8AC3E}">
        <p14:creationId xmlns:p14="http://schemas.microsoft.com/office/powerpoint/2010/main" val="40447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C69FF6D9-71FB-956F-A6C2-9A41C45F4B0A}"/>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0ED59C70-CD5A-8EF8-415F-8D4C8BAEE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1DA7CB99-B26F-3564-947B-19C6BFC216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94FC0493-BD48-8C32-6965-D30C2418E6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6ABA2616-CC08-DBD7-4D05-B12147380F4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4F24B9B3-E57C-989B-70B4-F761D67AED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CB732819-AA7A-2CE2-8C59-B24A398F3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EF1F52E5-AC82-69A0-C297-80A823B75B70}"/>
              </a:ext>
            </a:extLst>
          </p:cNvPr>
          <p:cNvSpPr>
            <a:spLocks noGrp="1"/>
          </p:cNvSpPr>
          <p:nvPr>
            <p:ph type="ctrTitle"/>
          </p:nvPr>
        </p:nvSpPr>
        <p:spPr>
          <a:xfrm>
            <a:off x="2392218" y="471898"/>
            <a:ext cx="5558971" cy="710090"/>
          </a:xfrm>
        </p:spPr>
        <p:txBody>
          <a:bodyPr vert="horz" lIns="91440" tIns="45720" rIns="91440" bIns="45720" rtlCol="0" anchor="ctr">
            <a:normAutofit fontScale="90000"/>
          </a:bodyPr>
          <a:lstStyle/>
          <a:p>
            <a:pPr algn="ctr"/>
            <a:r>
              <a:rPr lang="en-US" sz="3200" b="1"/>
              <a:t>MetİN Örneğİ: YAPAY ZEKÂ</a:t>
            </a:r>
            <a:endParaRPr lang="en-US" sz="3200" b="1" dirty="0"/>
          </a:p>
        </p:txBody>
      </p:sp>
      <p:pic>
        <p:nvPicPr>
          <p:cNvPr id="113" name="Picture 102">
            <a:extLst>
              <a:ext uri="{FF2B5EF4-FFF2-40B4-BE49-F238E27FC236}">
                <a16:creationId xmlns:a16="http://schemas.microsoft.com/office/drawing/2014/main" id="{F4410709-9A7B-FEBA-C8FA-A554041E2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304C718E-8703-B7DC-B9D4-66334E7940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1A5C5922-F6EF-193A-EE4C-EB46BF633C9E}"/>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5AB7A206-2898-8AC4-7EC1-A5EB7A2F65B1}"/>
              </a:ext>
            </a:extLst>
          </p:cNvPr>
          <p:cNvSpPr txBox="1"/>
          <p:nvPr/>
        </p:nvSpPr>
        <p:spPr>
          <a:xfrm>
            <a:off x="1619549" y="1354375"/>
            <a:ext cx="9230540" cy="4524315"/>
          </a:xfrm>
          <a:prstGeom prst="rect">
            <a:avLst/>
          </a:prstGeom>
          <a:noFill/>
        </p:spPr>
        <p:txBody>
          <a:bodyPr wrap="square" rtlCol="0">
            <a:spAutoFit/>
          </a:bodyPr>
          <a:lstStyle/>
          <a:p>
            <a:pPr algn="just"/>
            <a:r>
              <a:rPr lang="tr-TR" dirty="0"/>
              <a:t>Yapay zekâ, bilgisayarların insan benzeri düşünme ve öğrenme süreçlerini taklit edebilmesini sağlayan bir teknoloji alanıdır. Günümüzde teknolojinin hızlı gelişimiyle birlikte yapay zekâ birçok alanda önemli bir yer edinmiştir. Özellikle büyük veri kümelerinin işlenmesi ve analiz edilmesi sayesinde bu sistemler karmaşık problemlerin çözümünde etkili biçimde kullanılmaktadır.</a:t>
            </a:r>
          </a:p>
          <a:p>
            <a:pPr algn="just"/>
            <a:endParaRPr lang="tr-TR" dirty="0"/>
          </a:p>
          <a:p>
            <a:pPr algn="just"/>
            <a:r>
              <a:rPr lang="tr-TR" dirty="0"/>
              <a:t>Bu teknoloji sağlık, eğitim ve ulaşım gibi farklı alanlarda çeşitli uygulamalarla karşımıza çıkmaktadır. Örneğin sağlık alanında hastalıkların erken teşhisi için yapay zekâ destekli sistemler geliştirilmektedir. Bunun yanı sıra eğitim alanında akıllı öğrenme uygulamaları öğrencilerin bireysel ihtiyaçlarına göre içerik sunabilmektedir. Ayrıca günlük yaşamda kullanılan sesli asistanlar ve otomatik çeviri programları da yapay zekânın yaygın örnekleri arasında yer almaktadır.</a:t>
            </a:r>
          </a:p>
          <a:p>
            <a:pPr algn="just"/>
            <a:endParaRPr lang="tr-TR" dirty="0"/>
          </a:p>
          <a:p>
            <a:pPr algn="just"/>
            <a:r>
              <a:rPr lang="tr-TR" dirty="0"/>
              <a:t>Bütün bu gelişmeler, yapay zekânın insan yaşamını kolaylaştıran önemli bir teknoloji olduğunu göstermektedir. Bununla birlikte bu teknolojinin geliştirilmesi ve kullanılması sürecinde etik ilkelerin ve veri güvenliğinin de dikkate alınması gerekmektedir. Bu nedenle yapay zekâ alanındaki çalışmalar hem teknolojik hem de toplumsal sorumluluk bilinciyle sürdürülmelidir.</a:t>
            </a:r>
          </a:p>
          <a:p>
            <a:pPr algn="just"/>
            <a:endParaRPr lang="tr-TR" dirty="0"/>
          </a:p>
        </p:txBody>
      </p:sp>
    </p:spTree>
    <p:extLst>
      <p:ext uri="{BB962C8B-B14F-4D97-AF65-F5344CB8AC3E}">
        <p14:creationId xmlns:p14="http://schemas.microsoft.com/office/powerpoint/2010/main" val="2889420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4AF07A9E-2BF2-C8F2-AC57-E56B609BFD82}"/>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777BEC86-ECAE-0360-7AF7-E11B3C20B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CBE4C619-28E7-EEF2-85C1-E99AB267041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A26365E9-ECE1-3D0E-BD42-C4800D036F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E7D2A88E-A316-5FA6-9A4C-BAD14E442E2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3273B0CD-0205-5471-F692-8006BAF551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BB39C11B-35D9-0E88-35FD-6C649C63D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B8A3D073-EBE8-2716-C9B7-39466819D0B1}"/>
              </a:ext>
            </a:extLst>
          </p:cNvPr>
          <p:cNvSpPr>
            <a:spLocks noGrp="1"/>
          </p:cNvSpPr>
          <p:nvPr>
            <p:ph type="ctrTitle"/>
          </p:nvPr>
        </p:nvSpPr>
        <p:spPr>
          <a:xfrm>
            <a:off x="2392218" y="471898"/>
            <a:ext cx="5558971" cy="710090"/>
          </a:xfrm>
        </p:spPr>
        <p:txBody>
          <a:bodyPr vert="horz" lIns="91440" tIns="45720" rIns="91440" bIns="45720" rtlCol="0" anchor="ctr">
            <a:normAutofit/>
          </a:bodyPr>
          <a:lstStyle/>
          <a:p>
            <a:pPr algn="ctr"/>
            <a:r>
              <a:rPr lang="en-US" sz="3200" b="1" dirty="0"/>
              <a:t>BAĞDAŞIKLIK</a:t>
            </a:r>
          </a:p>
        </p:txBody>
      </p:sp>
      <p:pic>
        <p:nvPicPr>
          <p:cNvPr id="113" name="Picture 102">
            <a:extLst>
              <a:ext uri="{FF2B5EF4-FFF2-40B4-BE49-F238E27FC236}">
                <a16:creationId xmlns:a16="http://schemas.microsoft.com/office/drawing/2014/main" id="{DE59F930-B59E-2B4B-1928-40C178593A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A26D4C65-8AD5-A6CF-6502-7B9FAD5904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9DAA5029-7EB3-A5B2-562E-0DC726B12F1E}"/>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06001681-D3CA-D119-F346-86B667BB3CB6}"/>
              </a:ext>
            </a:extLst>
          </p:cNvPr>
          <p:cNvSpPr txBox="1"/>
          <p:nvPr/>
        </p:nvSpPr>
        <p:spPr>
          <a:xfrm>
            <a:off x="1619549" y="1354375"/>
            <a:ext cx="9230540" cy="4524315"/>
          </a:xfrm>
          <a:prstGeom prst="rect">
            <a:avLst/>
          </a:prstGeom>
          <a:noFill/>
        </p:spPr>
        <p:txBody>
          <a:bodyPr wrap="square" rtlCol="0">
            <a:spAutoFit/>
          </a:bodyPr>
          <a:lstStyle/>
          <a:p>
            <a:pPr algn="just"/>
            <a:r>
              <a:rPr lang="tr-TR" dirty="0"/>
              <a:t>Yapay zekâ, bilgisayarların insan benzeri düşünme ve öğrenme süreçlerini taklit edebilmesini sağlayan bir teknoloji alanıdır. Günümüzde teknolojinin hızlı gelişimiyle birlikte yapay zekâ birçok alanda önemli bir yer edinmiştir. Özellikle büyük veri kümelerinin işlenmesi ve analiz edilmesi sayesinde </a:t>
            </a:r>
            <a:r>
              <a:rPr lang="tr-TR" dirty="0">
                <a:solidFill>
                  <a:srgbClr val="FF0000"/>
                </a:solidFill>
              </a:rPr>
              <a:t>bu sistemler </a:t>
            </a:r>
            <a:r>
              <a:rPr lang="tr-TR" dirty="0"/>
              <a:t>karmaşık problemlerin çözümünde etkili biçimde kullanılmaktadır.</a:t>
            </a:r>
          </a:p>
          <a:p>
            <a:pPr algn="just"/>
            <a:endParaRPr lang="tr-TR" dirty="0"/>
          </a:p>
          <a:p>
            <a:pPr algn="just"/>
            <a:r>
              <a:rPr lang="tr-TR" dirty="0">
                <a:solidFill>
                  <a:srgbClr val="FF0000"/>
                </a:solidFill>
              </a:rPr>
              <a:t>Bu teknoloji </a:t>
            </a:r>
            <a:r>
              <a:rPr lang="tr-TR" dirty="0"/>
              <a:t>sağlık, eğitim ve ulaşım gibi farklı alanlarda çeşitli uygulamalarla karşımıza çıkmaktadır. Örneğin sağlık alanında hastalıkların erken teşhisi için yapay zekâ destekli sistemler geliştirilmektedir. Bunun yanı sıra eğitim alanında akıllı öğrenme uygulamaları öğrencilerin bireysel ihtiyaçlarına göre içerik sunabilmektedir. Ayrıca günlük yaşamda kullanılan sesli asistanlar ve otomatik çeviri programları da yapay zekânın yaygın örnekleri arasında yer almaktadır.</a:t>
            </a:r>
          </a:p>
          <a:p>
            <a:pPr algn="just"/>
            <a:endParaRPr lang="tr-TR" dirty="0"/>
          </a:p>
          <a:p>
            <a:pPr algn="just"/>
            <a:r>
              <a:rPr lang="tr-TR" dirty="0"/>
              <a:t>Bütün </a:t>
            </a:r>
            <a:r>
              <a:rPr lang="tr-TR" dirty="0">
                <a:solidFill>
                  <a:srgbClr val="FF0000"/>
                </a:solidFill>
              </a:rPr>
              <a:t>bu gelişmeler</a:t>
            </a:r>
            <a:r>
              <a:rPr lang="tr-TR" dirty="0"/>
              <a:t>, yapay zekânın insan yaşamını kolaylaştıran önemli bir teknoloji olduğunu göstermektedir. Bununla birlikte </a:t>
            </a:r>
            <a:r>
              <a:rPr lang="tr-TR" dirty="0">
                <a:solidFill>
                  <a:srgbClr val="FF0000"/>
                </a:solidFill>
              </a:rPr>
              <a:t>bu teknolojinin </a:t>
            </a:r>
            <a:r>
              <a:rPr lang="tr-TR" dirty="0"/>
              <a:t>geliştirilmesi ve kullanılması sürecinde etik ilkelerin ve veri güvenliğinin de dikkate alınması gerekmektedir. Bu nedenle yapay zekâ alanındaki çalışmalar hem teknolojik hem de toplumsal sorumluluk bilinciyle sürdürülmelidir.</a:t>
            </a:r>
          </a:p>
          <a:p>
            <a:pPr algn="just"/>
            <a:endParaRPr lang="tr-TR" dirty="0"/>
          </a:p>
        </p:txBody>
      </p:sp>
    </p:spTree>
    <p:extLst>
      <p:ext uri="{BB962C8B-B14F-4D97-AF65-F5344CB8AC3E}">
        <p14:creationId xmlns:p14="http://schemas.microsoft.com/office/powerpoint/2010/main" val="167654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044960CE-090A-EC85-4B77-68FBB70E1015}"/>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2520D4F4-EB61-3601-4D38-6BAB0862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22F4ABE7-A262-F0B7-F703-18BDDF78E62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D02B1D2E-9253-B6EB-DB1A-D820771C7E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91285B35-FFCE-D5E8-2AF4-3109E7A49AD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B8760F50-B74D-9F30-6C8C-87B866C3F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7D5E0A6D-234B-1143-B4B2-1F23CE160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EC77F17E-C958-FFD6-DCFF-4D45382D2687}"/>
              </a:ext>
            </a:extLst>
          </p:cNvPr>
          <p:cNvSpPr>
            <a:spLocks noGrp="1"/>
          </p:cNvSpPr>
          <p:nvPr>
            <p:ph type="ctrTitle"/>
          </p:nvPr>
        </p:nvSpPr>
        <p:spPr>
          <a:xfrm>
            <a:off x="2392218" y="471898"/>
            <a:ext cx="5558971" cy="710090"/>
          </a:xfrm>
        </p:spPr>
        <p:txBody>
          <a:bodyPr vert="horz" lIns="91440" tIns="45720" rIns="91440" bIns="45720" rtlCol="0" anchor="ctr">
            <a:normAutofit/>
          </a:bodyPr>
          <a:lstStyle/>
          <a:p>
            <a:pPr algn="ctr"/>
            <a:r>
              <a:rPr lang="en-US" sz="3200" b="1" dirty="0"/>
              <a:t>BAĞDAŞIKLIK</a:t>
            </a:r>
          </a:p>
        </p:txBody>
      </p:sp>
      <p:pic>
        <p:nvPicPr>
          <p:cNvPr id="113" name="Picture 102">
            <a:extLst>
              <a:ext uri="{FF2B5EF4-FFF2-40B4-BE49-F238E27FC236}">
                <a16:creationId xmlns:a16="http://schemas.microsoft.com/office/drawing/2014/main" id="{9D7A57CB-89E5-223E-F447-06122599B7B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42600769-9E8D-02CF-4C83-75C177FECF5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094FE4C5-0338-36F2-D635-927C477A9EC6}"/>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CA85401A-95BC-B26D-9405-74984694F0CC}"/>
              </a:ext>
            </a:extLst>
          </p:cNvPr>
          <p:cNvSpPr txBox="1"/>
          <p:nvPr/>
        </p:nvSpPr>
        <p:spPr>
          <a:xfrm>
            <a:off x="1619549" y="1354375"/>
            <a:ext cx="9230540" cy="4524315"/>
          </a:xfrm>
          <a:prstGeom prst="rect">
            <a:avLst/>
          </a:prstGeom>
          <a:noFill/>
        </p:spPr>
        <p:txBody>
          <a:bodyPr wrap="square" rtlCol="0">
            <a:spAutoFit/>
          </a:bodyPr>
          <a:lstStyle/>
          <a:p>
            <a:pPr algn="just"/>
            <a:r>
              <a:rPr lang="tr-TR" dirty="0"/>
              <a:t>Yapay zekâ, bilgisayarların insan benzeri düşünme </a:t>
            </a:r>
            <a:r>
              <a:rPr lang="tr-TR" dirty="0">
                <a:solidFill>
                  <a:srgbClr val="FF0000"/>
                </a:solidFill>
              </a:rPr>
              <a:t>ve</a:t>
            </a:r>
            <a:r>
              <a:rPr lang="tr-TR" dirty="0"/>
              <a:t> öğrenme süreçlerini taklit edebilmesini sağlayan bir teknoloji alanıdır. Günümüzde teknolojinin hızlı </a:t>
            </a:r>
            <a:r>
              <a:rPr lang="tr-TR" dirty="0">
                <a:solidFill>
                  <a:srgbClr val="FF0000"/>
                </a:solidFill>
              </a:rPr>
              <a:t>gelişimiyle birlikte </a:t>
            </a:r>
            <a:r>
              <a:rPr lang="tr-TR" dirty="0"/>
              <a:t>yapay zekâ birçok alanda önemli bir yer edinmiştir. </a:t>
            </a:r>
            <a:r>
              <a:rPr lang="tr-TR" dirty="0">
                <a:solidFill>
                  <a:srgbClr val="FF0000"/>
                </a:solidFill>
              </a:rPr>
              <a:t>Özellikle</a:t>
            </a:r>
            <a:r>
              <a:rPr lang="tr-TR" dirty="0"/>
              <a:t> büyük veri kümelerinin işlenmesi </a:t>
            </a:r>
            <a:r>
              <a:rPr lang="tr-TR" dirty="0">
                <a:solidFill>
                  <a:srgbClr val="FF0000"/>
                </a:solidFill>
              </a:rPr>
              <a:t>ve</a:t>
            </a:r>
            <a:r>
              <a:rPr lang="tr-TR" dirty="0"/>
              <a:t> analiz edilmesi sayesinde bu sistemler karmaşık problemlerin çözümünde etkili biçimde kullanılmaktadır.</a:t>
            </a:r>
          </a:p>
          <a:p>
            <a:pPr algn="just"/>
            <a:endParaRPr lang="tr-TR" dirty="0"/>
          </a:p>
          <a:p>
            <a:pPr algn="just"/>
            <a:r>
              <a:rPr lang="tr-TR" dirty="0"/>
              <a:t>Bu teknoloji sağlık, eğitim </a:t>
            </a:r>
            <a:r>
              <a:rPr lang="tr-TR" dirty="0">
                <a:solidFill>
                  <a:srgbClr val="FF0000"/>
                </a:solidFill>
              </a:rPr>
              <a:t>ve</a:t>
            </a:r>
            <a:r>
              <a:rPr lang="tr-TR" dirty="0"/>
              <a:t> ulaşım gibi farklı alanlarda çeşitli uygulamalarla karşımıza çıkmaktadır. </a:t>
            </a:r>
            <a:r>
              <a:rPr lang="tr-TR" dirty="0">
                <a:solidFill>
                  <a:srgbClr val="FF0000"/>
                </a:solidFill>
              </a:rPr>
              <a:t>Örneğin</a:t>
            </a:r>
            <a:r>
              <a:rPr lang="tr-TR" dirty="0"/>
              <a:t> sağlık alanında hastalıkların erken teşhisi</a:t>
            </a:r>
            <a:r>
              <a:rPr lang="tr-TR" dirty="0">
                <a:solidFill>
                  <a:srgbClr val="FF0000"/>
                </a:solidFill>
              </a:rPr>
              <a:t> için </a:t>
            </a:r>
            <a:r>
              <a:rPr lang="tr-TR" dirty="0"/>
              <a:t>yapay zekâ destekli sistemler geliştirilmektedir. </a:t>
            </a:r>
            <a:r>
              <a:rPr lang="tr-TR" dirty="0">
                <a:solidFill>
                  <a:srgbClr val="FF0000"/>
                </a:solidFill>
              </a:rPr>
              <a:t>Bunun yanı sıra </a:t>
            </a:r>
            <a:r>
              <a:rPr lang="tr-TR" dirty="0"/>
              <a:t>eğitim alanında akıllı öğrenme uygulamaları öğrencilerin bireysel ihtiyaçlarına göre içerik sunabilmektedir. </a:t>
            </a:r>
            <a:r>
              <a:rPr lang="tr-TR" dirty="0">
                <a:solidFill>
                  <a:srgbClr val="FF0000"/>
                </a:solidFill>
              </a:rPr>
              <a:t>Ayrıca</a:t>
            </a:r>
            <a:r>
              <a:rPr lang="tr-TR" dirty="0"/>
              <a:t> günlük yaşamda kullanılan sesli asistanlar </a:t>
            </a:r>
            <a:r>
              <a:rPr lang="tr-TR" dirty="0">
                <a:solidFill>
                  <a:srgbClr val="FF0000"/>
                </a:solidFill>
              </a:rPr>
              <a:t>ve</a:t>
            </a:r>
            <a:r>
              <a:rPr lang="tr-TR" dirty="0"/>
              <a:t> otomatik çeviri programları </a:t>
            </a:r>
            <a:r>
              <a:rPr lang="tr-TR" dirty="0">
                <a:solidFill>
                  <a:srgbClr val="FF0000"/>
                </a:solidFill>
              </a:rPr>
              <a:t>da</a:t>
            </a:r>
            <a:r>
              <a:rPr lang="tr-TR" dirty="0"/>
              <a:t> yapay zekânın yaygın örnekleri arasında yer almaktadır.</a:t>
            </a:r>
          </a:p>
          <a:p>
            <a:pPr algn="just"/>
            <a:endParaRPr lang="tr-TR" dirty="0"/>
          </a:p>
          <a:p>
            <a:pPr algn="just"/>
            <a:r>
              <a:rPr lang="tr-TR" dirty="0">
                <a:solidFill>
                  <a:srgbClr val="FF0000"/>
                </a:solidFill>
              </a:rPr>
              <a:t>Bütün bu gelişmeler</a:t>
            </a:r>
            <a:r>
              <a:rPr lang="tr-TR" dirty="0"/>
              <a:t>, yapay zekânın insan yaşamını kolaylaştıran önemli bir teknoloji olduğunu göstermektedir. </a:t>
            </a:r>
            <a:r>
              <a:rPr lang="tr-TR" dirty="0">
                <a:solidFill>
                  <a:srgbClr val="FF0000"/>
                </a:solidFill>
              </a:rPr>
              <a:t>Bununla birlikte </a:t>
            </a:r>
            <a:r>
              <a:rPr lang="tr-TR" dirty="0"/>
              <a:t>bu teknolojinin geliştirilmesi </a:t>
            </a:r>
            <a:r>
              <a:rPr lang="tr-TR" dirty="0">
                <a:solidFill>
                  <a:srgbClr val="FF0000"/>
                </a:solidFill>
              </a:rPr>
              <a:t>ve</a:t>
            </a:r>
            <a:r>
              <a:rPr lang="tr-TR" dirty="0"/>
              <a:t> kullanılması sürecinde etik ilkelerin </a:t>
            </a:r>
            <a:r>
              <a:rPr lang="tr-TR" dirty="0">
                <a:solidFill>
                  <a:srgbClr val="FF0000"/>
                </a:solidFill>
              </a:rPr>
              <a:t>ve</a:t>
            </a:r>
            <a:r>
              <a:rPr lang="tr-TR" dirty="0"/>
              <a:t> veri güvenliğinin </a:t>
            </a:r>
            <a:r>
              <a:rPr lang="tr-TR" dirty="0">
                <a:solidFill>
                  <a:srgbClr val="FF0000"/>
                </a:solidFill>
              </a:rPr>
              <a:t>de</a:t>
            </a:r>
            <a:r>
              <a:rPr lang="tr-TR" dirty="0"/>
              <a:t> dikkate alınması gerekmektedir. </a:t>
            </a:r>
            <a:r>
              <a:rPr lang="tr-TR" dirty="0">
                <a:solidFill>
                  <a:srgbClr val="FF0000"/>
                </a:solidFill>
              </a:rPr>
              <a:t>Bu nedenle </a:t>
            </a:r>
            <a:r>
              <a:rPr lang="tr-TR" dirty="0"/>
              <a:t>yapay zekâ alanındaki çalışmalar </a:t>
            </a:r>
            <a:r>
              <a:rPr lang="tr-TR" dirty="0">
                <a:solidFill>
                  <a:srgbClr val="FF0000"/>
                </a:solidFill>
              </a:rPr>
              <a:t>hem</a:t>
            </a:r>
            <a:r>
              <a:rPr lang="tr-TR" dirty="0"/>
              <a:t> teknolojik </a:t>
            </a:r>
            <a:r>
              <a:rPr lang="tr-TR" dirty="0">
                <a:solidFill>
                  <a:srgbClr val="FF0000"/>
                </a:solidFill>
              </a:rPr>
              <a:t>hem de </a:t>
            </a:r>
            <a:r>
              <a:rPr lang="tr-TR" dirty="0"/>
              <a:t>toplumsal sorumluluk bilinciyle sürdürülmelidir.</a:t>
            </a:r>
          </a:p>
          <a:p>
            <a:pPr algn="just"/>
            <a:endParaRPr lang="tr-TR" dirty="0"/>
          </a:p>
        </p:txBody>
      </p:sp>
    </p:spTree>
    <p:extLst>
      <p:ext uri="{BB962C8B-B14F-4D97-AF65-F5344CB8AC3E}">
        <p14:creationId xmlns:p14="http://schemas.microsoft.com/office/powerpoint/2010/main" val="187922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6446A3B5-D611-6876-7F4B-0ED688A890F0}"/>
            </a:ext>
          </a:extLst>
        </p:cNvPr>
        <p:cNvGrpSpPr/>
        <p:nvPr/>
      </p:nvGrpSpPr>
      <p:grpSpPr>
        <a:xfrm>
          <a:off x="0" y="0"/>
          <a:ext cx="0" cy="0"/>
          <a:chOff x="0" y="0"/>
          <a:chExt cx="0" cy="0"/>
        </a:xfrm>
      </p:grpSpPr>
      <p:sp>
        <p:nvSpPr>
          <p:cNvPr id="107" name="Rectangle 90">
            <a:extLst>
              <a:ext uri="{FF2B5EF4-FFF2-40B4-BE49-F238E27FC236}">
                <a16:creationId xmlns:a16="http://schemas.microsoft.com/office/drawing/2014/main" id="{79719032-1180-C64F-6556-C32430C94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pic>
        <p:nvPicPr>
          <p:cNvPr id="108" name="Picture 92">
            <a:extLst>
              <a:ext uri="{FF2B5EF4-FFF2-40B4-BE49-F238E27FC236}">
                <a16:creationId xmlns:a16="http://schemas.microsoft.com/office/drawing/2014/main" id="{819E32D1-C7C1-E785-63EA-6143632595F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09" name="Straight Connector 94">
            <a:extLst>
              <a:ext uri="{FF2B5EF4-FFF2-40B4-BE49-F238E27FC236}">
                <a16:creationId xmlns:a16="http://schemas.microsoft.com/office/drawing/2014/main" id="{D3A4D97A-6CE6-C448-E97E-A4E42E9AD6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96">
            <a:extLst>
              <a:ext uri="{FF2B5EF4-FFF2-40B4-BE49-F238E27FC236}">
                <a16:creationId xmlns:a16="http://schemas.microsoft.com/office/drawing/2014/main" id="{0F903A52-1677-8346-181F-3A7E785D09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11" name="Rectangle 98">
            <a:extLst>
              <a:ext uri="{FF2B5EF4-FFF2-40B4-BE49-F238E27FC236}">
                <a16:creationId xmlns:a16="http://schemas.microsoft.com/office/drawing/2014/main" id="{EE4A377D-126F-3346-C6C5-D2B9232B2D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00">
            <a:extLst>
              <a:ext uri="{FF2B5EF4-FFF2-40B4-BE49-F238E27FC236}">
                <a16:creationId xmlns:a16="http://schemas.microsoft.com/office/drawing/2014/main" id="{746D12C4-8FEA-AF44-7A4C-E0ECED653A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BA297CA6-7252-0495-8050-6D63BBDF599E}"/>
              </a:ext>
            </a:extLst>
          </p:cNvPr>
          <p:cNvSpPr>
            <a:spLocks noGrp="1"/>
          </p:cNvSpPr>
          <p:nvPr>
            <p:ph type="ctrTitle"/>
          </p:nvPr>
        </p:nvSpPr>
        <p:spPr>
          <a:xfrm>
            <a:off x="2392218" y="471898"/>
            <a:ext cx="5558971" cy="710090"/>
          </a:xfrm>
        </p:spPr>
        <p:txBody>
          <a:bodyPr vert="horz" lIns="91440" tIns="45720" rIns="91440" bIns="45720" rtlCol="0" anchor="ctr">
            <a:normAutofit/>
          </a:bodyPr>
          <a:lstStyle/>
          <a:p>
            <a:pPr algn="ctr"/>
            <a:r>
              <a:rPr lang="en-US" sz="3200" b="1" dirty="0"/>
              <a:t>BAĞDAŞIKLIK</a:t>
            </a:r>
          </a:p>
        </p:txBody>
      </p:sp>
      <p:pic>
        <p:nvPicPr>
          <p:cNvPr id="113" name="Picture 102">
            <a:extLst>
              <a:ext uri="{FF2B5EF4-FFF2-40B4-BE49-F238E27FC236}">
                <a16:creationId xmlns:a16="http://schemas.microsoft.com/office/drawing/2014/main" id="{AA0E28E8-FB95-D8D9-023F-4F779D2C3D9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4" name="Straight Connector 104">
            <a:extLst>
              <a:ext uri="{FF2B5EF4-FFF2-40B4-BE49-F238E27FC236}">
                <a16:creationId xmlns:a16="http://schemas.microsoft.com/office/drawing/2014/main" id="{2D82AE94-DD26-78FA-3DF4-A3D0AC9B7D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İçerik Yer Tutucusu 20">
            <a:extLst>
              <a:ext uri="{FF2B5EF4-FFF2-40B4-BE49-F238E27FC236}">
                <a16:creationId xmlns:a16="http://schemas.microsoft.com/office/drawing/2014/main" id="{9D9AAB09-5E1B-6C69-6402-DD84BEC47F71}"/>
              </a:ext>
            </a:extLst>
          </p:cNvPr>
          <p:cNvSpPr txBox="1">
            <a:spLocks/>
          </p:cNvSpPr>
          <p:nvPr/>
        </p:nvSpPr>
        <p:spPr>
          <a:xfrm>
            <a:off x="1341911" y="1282536"/>
            <a:ext cx="6305451" cy="4183812"/>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lang="en-US" sz="2000" kern="1200" dirty="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spcBef>
                <a:spcPts val="2500"/>
              </a:spcBef>
            </a:pPr>
            <a:endParaRPr lang="tr-TR" dirty="0"/>
          </a:p>
        </p:txBody>
      </p:sp>
      <p:sp>
        <p:nvSpPr>
          <p:cNvPr id="6" name="Metin kutusu 5">
            <a:extLst>
              <a:ext uri="{FF2B5EF4-FFF2-40B4-BE49-F238E27FC236}">
                <a16:creationId xmlns:a16="http://schemas.microsoft.com/office/drawing/2014/main" id="{ADAB2CF7-3D50-6AE4-1BBE-7BE215A3F19D}"/>
              </a:ext>
            </a:extLst>
          </p:cNvPr>
          <p:cNvSpPr txBox="1"/>
          <p:nvPr/>
        </p:nvSpPr>
        <p:spPr>
          <a:xfrm>
            <a:off x="1619549" y="1354375"/>
            <a:ext cx="9230540" cy="4524315"/>
          </a:xfrm>
          <a:prstGeom prst="rect">
            <a:avLst/>
          </a:prstGeom>
          <a:noFill/>
        </p:spPr>
        <p:txBody>
          <a:bodyPr wrap="square" rtlCol="0">
            <a:spAutoFit/>
          </a:bodyPr>
          <a:lstStyle/>
          <a:p>
            <a:pPr algn="just"/>
            <a:r>
              <a:rPr lang="tr-TR" dirty="0">
                <a:solidFill>
                  <a:srgbClr val="FF0000"/>
                </a:solidFill>
              </a:rPr>
              <a:t>Yapay zekâ</a:t>
            </a:r>
            <a:r>
              <a:rPr lang="tr-TR" dirty="0"/>
              <a:t>, bilgisayarların insan benzeri düşünme ve öğrenme süreçlerini taklit edebilmesini sağlayan bir </a:t>
            </a:r>
            <a:r>
              <a:rPr lang="tr-TR" dirty="0">
                <a:solidFill>
                  <a:srgbClr val="FF0000"/>
                </a:solidFill>
              </a:rPr>
              <a:t>teknoloji</a:t>
            </a:r>
            <a:r>
              <a:rPr lang="tr-TR" dirty="0"/>
              <a:t> alanıdır. Günümüzde teknolojinin hızlı gelişimiyle birlikte yapay zekâ birçok alanda önemli bir yer edinmiştir. Özellikle büyük veri kümelerinin işlenmesi ve analiz edilmesi sayesinde bu </a:t>
            </a:r>
            <a:r>
              <a:rPr lang="tr-TR" dirty="0">
                <a:solidFill>
                  <a:srgbClr val="FF0000"/>
                </a:solidFill>
              </a:rPr>
              <a:t>sistem</a:t>
            </a:r>
            <a:r>
              <a:rPr lang="tr-TR" dirty="0"/>
              <a:t>ler karmaşık problemlerin çözümünde etkili biçimde kullanılmaktadır.</a:t>
            </a:r>
          </a:p>
          <a:p>
            <a:pPr algn="just"/>
            <a:endParaRPr lang="tr-TR" dirty="0"/>
          </a:p>
          <a:p>
            <a:pPr algn="just"/>
            <a:r>
              <a:rPr lang="tr-TR" dirty="0"/>
              <a:t>Bu teknoloji sağlık, eğitim ve ulaşım gibi farklı </a:t>
            </a:r>
            <a:r>
              <a:rPr lang="tr-TR" dirty="0">
                <a:solidFill>
                  <a:srgbClr val="FF0000"/>
                </a:solidFill>
              </a:rPr>
              <a:t>alan</a:t>
            </a:r>
            <a:r>
              <a:rPr lang="tr-TR" dirty="0"/>
              <a:t>larda çeşitli uygulamalarla karşımıza çıkmaktadır. Örneğin sağlık alanında hastalıkların erken teşhisi için yapay zekâ destekli sistemler geliştirilmektedir. Bunun yanı sıra eğitim alanında akıllı öğrenme uygulamaları öğrencilerin bireysel ihtiyaçlarına göre içerik sunabilmektedir. Ayrıca günlük yaşamda kullanılan sesli asistanlar ve otomatik çeviri programları da yapay zekânın yaygın örnekleri arasında yer almaktadır.</a:t>
            </a:r>
          </a:p>
          <a:p>
            <a:pPr algn="just"/>
            <a:endParaRPr lang="tr-TR" dirty="0"/>
          </a:p>
          <a:p>
            <a:pPr algn="just"/>
            <a:r>
              <a:rPr lang="tr-TR" dirty="0"/>
              <a:t>Bütün bu gelişmeler, yapay zekânın insan yaşamını kolaylaştıran önemli bir teknoloji olduğunu göstermektedir. Bununla birlikte bu teknolojinin geliştirilmesi ve kullanılması sürecinde etik ilkelerin ve veri güvenliğinin de dikkate alınması gerekmektedir. Bu nedenle yapay zekâ alanındaki çalışmalar hem teknolojik hem de toplumsal sorumluluk bilinciyle sürdürülmelidir.</a:t>
            </a:r>
          </a:p>
          <a:p>
            <a:pPr algn="just"/>
            <a:endParaRPr lang="tr-TR" dirty="0"/>
          </a:p>
        </p:txBody>
      </p:sp>
    </p:spTree>
    <p:extLst>
      <p:ext uri="{BB962C8B-B14F-4D97-AF65-F5344CB8AC3E}">
        <p14:creationId xmlns:p14="http://schemas.microsoft.com/office/powerpoint/2010/main" val="170837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275</TotalTime>
  <Words>1706</Words>
  <Application>Microsoft Macintosh PowerPoint</Application>
  <PresentationFormat>Geniş ekran</PresentationFormat>
  <Paragraphs>125</Paragraphs>
  <Slides>20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Gill Sans MT</vt:lpstr>
      <vt:lpstr>Galeri</vt:lpstr>
      <vt:lpstr>METİNSELLİK ÖLÇÜTLERİNE GÖRE  ANALİZ</vt:lpstr>
      <vt:lpstr>METİNSELLİK ÖLÇÜTLERİNE GÖRE  ANALİZ</vt:lpstr>
      <vt:lpstr>MetİN çözümleme (Pratİk analİZ)</vt:lpstr>
      <vt:lpstr>MetİN çözümleme (Pratİk analİZ)</vt:lpstr>
      <vt:lpstr>MetİN çözümleme (Pratİk analİZ)</vt:lpstr>
      <vt:lpstr>MetİN Örneğİ: YAPAY ZEKÂ</vt:lpstr>
      <vt:lpstr>BAĞDAŞIKLIK</vt:lpstr>
      <vt:lpstr>BAĞDAŞIKLIK</vt:lpstr>
      <vt:lpstr>BAĞDAŞIKLIK</vt:lpstr>
      <vt:lpstr>EşdİZİMSEL BAĞDAŞIKLIK (LEXical cohesion)</vt:lpstr>
      <vt:lpstr>TUTARLILIK</vt:lpstr>
      <vt:lpstr>bİLGİSELLİK</vt:lpstr>
      <vt:lpstr>PRATİK METİN ANALİZİ</vt:lpstr>
      <vt:lpstr>PRATİK METİN ANALİZİ</vt:lpstr>
      <vt:lpstr>PRATİK METİN ANALİZİ</vt:lpstr>
      <vt:lpstr>METİN ÖRNEĞİ: Anna karenİna</vt:lpstr>
      <vt:lpstr>METİN ÖRNEĞİ: MACBETH</vt:lpstr>
      <vt:lpstr>METİN ÖRNEĞİ: KÜRK MANTOLU MADONna</vt:lpstr>
      <vt:lpstr>METİN ÖRNEĞİ: Restorasyonu Tamamlanan Kütüphane Yeniden Açıldı</vt:lpstr>
      <vt:lpstr>Ders sonu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Mehmet Yeşilkaya</dc:creator>
  <cp:lastModifiedBy>Mehmet Yeşilkaya</cp:lastModifiedBy>
  <cp:revision>77</cp:revision>
  <dcterms:created xsi:type="dcterms:W3CDTF">2026-02-23T21:17:40Z</dcterms:created>
  <dcterms:modified xsi:type="dcterms:W3CDTF">2026-03-09T23:37:45Z</dcterms:modified>
</cp:coreProperties>
</file>