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2" r:id="rId1"/>
  </p:sldMasterIdLst>
  <p:sldIdLst>
    <p:sldId id="256" r:id="rId2"/>
    <p:sldId id="257" r:id="rId3"/>
    <p:sldId id="277" r:id="rId4"/>
    <p:sldId id="278" r:id="rId5"/>
    <p:sldId id="279" r:id="rId6"/>
    <p:sldId id="280" r:id="rId7"/>
    <p:sldId id="281" r:id="rId8"/>
    <p:sldId id="282" r:id="rId9"/>
    <p:sldId id="283" r:id="rId10"/>
    <p:sldId id="284" r:id="rId11"/>
    <p:sldId id="285" r:id="rId12"/>
    <p:sldId id="286" r:id="rId13"/>
    <p:sldId id="287" r:id="rId14"/>
    <p:sldId id="288" r:id="rId15"/>
    <p:sldId id="289" r:id="rId16"/>
    <p:sldId id="290" r:id="rId17"/>
    <p:sldId id="291" r:id="rId18"/>
    <p:sldId id="292" r:id="rId19"/>
    <p:sldId id="293" r:id="rId20"/>
    <p:sldId id="276" r:id="rId21"/>
    <p:sldId id="296" r:id="rId22"/>
    <p:sldId id="295"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17"/>
    <p:restoredTop sz="94656"/>
  </p:normalViewPr>
  <p:slideViewPr>
    <p:cSldViewPr snapToGrid="0">
      <p:cViewPr varScale="1">
        <p:scale>
          <a:sx n="93" d="100"/>
          <a:sy n="93" d="100"/>
        </p:scale>
        <p:origin x="1112" y="5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EE9E671-1C83-40F7-9D33-FE8AAC7F721F}" type="datetime1">
              <a:rPr lang="en-US" smtClean="0"/>
              <a:t>3/3/26</a:t>
            </a:fld>
            <a:endParaRPr lang="en-US"/>
          </a:p>
        </p:txBody>
      </p:sp>
      <p:sp>
        <p:nvSpPr>
          <p:cNvPr id="5" name="Footer Placeholder 4"/>
          <p:cNvSpPr>
            <a:spLocks noGrp="1"/>
          </p:cNvSpPr>
          <p:nvPr>
            <p:ph type="ftr" sz="quarter" idx="11"/>
          </p:nvPr>
        </p:nvSpPr>
        <p:spPr>
          <a:xfrm>
            <a:off x="2416500" y="329307"/>
            <a:ext cx="4973915" cy="309201"/>
          </a:xfrm>
        </p:spPr>
        <p:txBody>
          <a:bodyPr/>
          <a:lstStyle/>
          <a:p>
            <a:r>
              <a:rPr lang="en-US"/>
              <a:t>Sample Footer Text</a:t>
            </a:r>
          </a:p>
        </p:txBody>
      </p:sp>
      <p:sp>
        <p:nvSpPr>
          <p:cNvPr id="6" name="Slide Number Placeholder 5"/>
          <p:cNvSpPr>
            <a:spLocks noGrp="1"/>
          </p:cNvSpPr>
          <p:nvPr>
            <p:ph type="sldNum" sz="quarter" idx="12"/>
          </p:nvPr>
        </p:nvSpPr>
        <p:spPr>
          <a:xfrm>
            <a:off x="1437664" y="798973"/>
            <a:ext cx="811019" cy="503578"/>
          </a:xfrm>
        </p:spPr>
        <p:txBody>
          <a:bodyPr/>
          <a:lstStyle/>
          <a:p>
            <a:fld id="{CC057153-B650-4DEB-B370-79DDCFDCE934}"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0055108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EE9E671-1C83-40F7-9D33-FE8AAC7F721F}" type="datetime1">
              <a:rPr lang="en-US" smtClean="0"/>
              <a:t>3/3/26</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103898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EE9E671-1C83-40F7-9D33-FE8AAC7F721F}" type="datetime1">
              <a:rPr lang="en-US" smtClean="0"/>
              <a:t>3/3/26</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29989062"/>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Photo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7168896" y="1129554"/>
            <a:ext cx="4361688" cy="3475236"/>
          </a:xfrm>
        </p:spPr>
        <p:txBody>
          <a:bodyPr vert="horz" lIns="91440" tIns="45720" rIns="91440" bIns="45720" rtlCol="0" anchor="b">
            <a:normAutofit/>
          </a:bodyPr>
          <a:lstStyle>
            <a:lvl1pPr>
              <a:defRPr lang="en-US" sz="54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7168897" y="4731335"/>
            <a:ext cx="4206240" cy="1184585"/>
          </a:xfrm>
        </p:spPr>
        <p:txBody>
          <a:bodyPr vert="horz" lIns="91440" tIns="45720" rIns="91440" bIns="45720" rtlCol="0">
            <a:normAutofit/>
          </a:bodyPr>
          <a:lstStyle>
            <a:lvl1pPr marL="0" indent="0">
              <a:buNone/>
              <a:defRPr lang="en-US" sz="2000" dirty="0"/>
            </a:lvl1pPr>
          </a:lstStyle>
          <a:p>
            <a:pPr lvl="0"/>
            <a:r>
              <a:rPr lang="en-US" dirty="0"/>
              <a:t>Click to edit Master subtitle style</a:t>
            </a:r>
          </a:p>
        </p:txBody>
      </p:sp>
      <p:sp>
        <p:nvSpPr>
          <p:cNvPr id="11" name="Picture Placeholder 10">
            <a:extLst>
              <a:ext uri="{FF2B5EF4-FFF2-40B4-BE49-F238E27FC236}">
                <a16:creationId xmlns:a16="http://schemas.microsoft.com/office/drawing/2014/main" id="{B24A208E-BD69-BB12-21B8-DA405B501FA8}"/>
              </a:ext>
            </a:extLst>
          </p:cNvPr>
          <p:cNvSpPr>
            <a:spLocks noGrp="1"/>
          </p:cNvSpPr>
          <p:nvPr>
            <p:ph type="pic" sz="quarter" idx="13" hasCustomPrompt="1"/>
          </p:nvPr>
        </p:nvSpPr>
        <p:spPr>
          <a:xfrm>
            <a:off x="0" y="0"/>
            <a:ext cx="6584950"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7168895" y="6453002"/>
            <a:ext cx="1707625" cy="365125"/>
          </a:xfrm>
        </p:spPr>
        <p:txBody>
          <a:bodyPr/>
          <a:lstStyle>
            <a:lvl1pPr>
              <a:defRPr>
                <a:solidFill>
                  <a:schemeClr val="tx1"/>
                </a:solidFill>
                <a:effectLst/>
              </a:defRPr>
            </a:lvl1pPr>
          </a:lstStyle>
          <a:p>
            <a:fld id="{E38EAEAF-D16E-446F-97F9-D23FB245CB45}" type="datetime1">
              <a:rPr lang="en-US" smtClean="0"/>
              <a:t>3/3/26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976616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EE9E671-1C83-40F7-9D33-FE8AAC7F721F}" type="datetime1">
              <a:rPr lang="en-US" smtClean="0"/>
              <a:t>3/3/26</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86701064"/>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EE9E671-1C83-40F7-9D33-FE8AAC7F721F}" type="datetime1">
              <a:rPr lang="en-US" smtClean="0"/>
              <a:t>3/3/26</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17761348"/>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EE9E671-1C83-40F7-9D33-FE8AAC7F721F}" type="datetime1">
              <a:rPr lang="en-US" smtClean="0"/>
              <a:t>3/3/26</a:t>
            </a:fld>
            <a:endParaRPr lang="en-US"/>
          </a:p>
        </p:txBody>
      </p:sp>
      <p:sp>
        <p:nvSpPr>
          <p:cNvPr id="6" name="Footer Placeholder 5"/>
          <p:cNvSpPr>
            <a:spLocks noGrp="1"/>
          </p:cNvSpPr>
          <p:nvPr>
            <p:ph type="ftr" sz="quarter" idx="11"/>
          </p:nvPr>
        </p:nvSpPr>
        <p:spPr/>
        <p:txBody>
          <a:bodyPr/>
          <a:lstStyle/>
          <a:p>
            <a:r>
              <a:rPr lang="en-US"/>
              <a:t>Sample Footer Text</a:t>
            </a:r>
          </a:p>
        </p:txBody>
      </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8113982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EE9E671-1C83-40F7-9D33-FE8AAC7F721F}" type="datetime1">
              <a:rPr lang="en-US" smtClean="0"/>
              <a:t>3/3/26</a:t>
            </a:fld>
            <a:endParaRPr lang="en-US"/>
          </a:p>
        </p:txBody>
      </p:sp>
      <p:sp>
        <p:nvSpPr>
          <p:cNvPr id="8" name="Footer Placeholder 7"/>
          <p:cNvSpPr>
            <a:spLocks noGrp="1"/>
          </p:cNvSpPr>
          <p:nvPr>
            <p:ph type="ftr" sz="quarter" idx="11"/>
          </p:nvPr>
        </p:nvSpPr>
        <p:spPr/>
        <p:txBody>
          <a:bodyPr/>
          <a:lstStyle/>
          <a:p>
            <a:r>
              <a:rPr lang="en-US"/>
              <a:t>Sample Footer Text</a:t>
            </a:r>
          </a:p>
        </p:txBody>
      </p:sp>
      <p:sp>
        <p:nvSpPr>
          <p:cNvPr id="9" name="Slide Number Placeholder 8"/>
          <p:cNvSpPr>
            <a:spLocks noGrp="1"/>
          </p:cNvSpPr>
          <p:nvPr>
            <p:ph type="sldNum" sz="quarter" idx="12"/>
          </p:nvPr>
        </p:nvSpPr>
        <p:spPr/>
        <p:txBody>
          <a:bodyPr/>
          <a:lstStyle/>
          <a:p>
            <a:fld id="{CC057153-B650-4DEB-B370-79DDCFDCE934}"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1513853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EE9E671-1C83-40F7-9D33-FE8AAC7F721F}" type="datetime1">
              <a:rPr lang="en-US" smtClean="0"/>
              <a:t>3/3/26</a:t>
            </a:fld>
            <a:endParaRPr lang="en-US"/>
          </a:p>
        </p:txBody>
      </p:sp>
      <p:sp>
        <p:nvSpPr>
          <p:cNvPr id="4" name="Footer Placeholder 3"/>
          <p:cNvSpPr>
            <a:spLocks noGrp="1"/>
          </p:cNvSpPr>
          <p:nvPr>
            <p:ph type="ftr" sz="quarter" idx="11"/>
          </p:nvPr>
        </p:nvSpPr>
        <p:spPr/>
        <p:txBody>
          <a:bodyPr/>
          <a:lstStyle/>
          <a:p>
            <a:r>
              <a:rPr lang="en-US"/>
              <a:t>Sample Footer Text</a:t>
            </a:r>
          </a:p>
        </p:txBody>
      </p:sp>
      <p:sp>
        <p:nvSpPr>
          <p:cNvPr id="5" name="Slide Number Placeholder 4"/>
          <p:cNvSpPr>
            <a:spLocks noGrp="1"/>
          </p:cNvSpPr>
          <p:nvPr>
            <p:ph type="sldNum" sz="quarter" idx="12"/>
          </p:nvPr>
        </p:nvSpPr>
        <p:spPr/>
        <p:txBody>
          <a:bodyPr/>
          <a:lstStyle/>
          <a:p>
            <a:fld id="{CC057153-B650-4DEB-B370-79DDCFDCE934}"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49418030"/>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E9E671-1C83-40F7-9D33-FE8AAC7F721F}" type="datetime1">
              <a:rPr lang="en-US" smtClean="0"/>
              <a:t>3/3/26</a:t>
            </a:fld>
            <a:endParaRPr lang="en-US"/>
          </a:p>
        </p:txBody>
      </p:sp>
      <p:sp>
        <p:nvSpPr>
          <p:cNvPr id="3" name="Footer Placeholder 2"/>
          <p:cNvSpPr>
            <a:spLocks noGrp="1"/>
          </p:cNvSpPr>
          <p:nvPr>
            <p:ph type="ftr" sz="quarter" idx="11"/>
          </p:nvPr>
        </p:nvSpPr>
        <p:spPr/>
        <p:txBody>
          <a:bodyPr/>
          <a:lstStyle/>
          <a:p>
            <a:r>
              <a:rPr lang="en-US"/>
              <a:t>Sample Footer Text</a:t>
            </a:r>
          </a:p>
        </p:txBody>
      </p:sp>
      <p:sp>
        <p:nvSpPr>
          <p:cNvPr id="4" name="Slide Number Placeholder 3"/>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70537576"/>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EE9E671-1C83-40F7-9D33-FE8AAC7F721F}" type="datetime1">
              <a:rPr lang="en-US" smtClean="0"/>
              <a:t>3/3/26</a:t>
            </a:fld>
            <a:endParaRPr lang="en-US"/>
          </a:p>
        </p:txBody>
      </p:sp>
      <p:sp>
        <p:nvSpPr>
          <p:cNvPr id="6" name="Footer Placeholder 5"/>
          <p:cNvSpPr>
            <a:spLocks noGrp="1"/>
          </p:cNvSpPr>
          <p:nvPr>
            <p:ph type="ftr" sz="quarter" idx="11"/>
          </p:nvPr>
        </p:nvSpPr>
        <p:spPr/>
        <p:txBody>
          <a:bodyPr/>
          <a:lstStyle/>
          <a:p>
            <a:r>
              <a:rPr lang="en-US"/>
              <a:t>Sample Footer Text</a:t>
            </a:r>
          </a:p>
        </p:txBody>
      </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30548423"/>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EE9E671-1C83-40F7-9D33-FE8AAC7F721F}" type="datetime1">
              <a:rPr lang="en-US" smtClean="0"/>
              <a:t>3/3/26</a:t>
            </a:fld>
            <a:endParaRPr lang="en-US"/>
          </a:p>
        </p:txBody>
      </p:sp>
      <p:sp>
        <p:nvSpPr>
          <p:cNvPr id="6" name="Footer Placeholder 5"/>
          <p:cNvSpPr>
            <a:spLocks noGrp="1"/>
          </p:cNvSpPr>
          <p:nvPr>
            <p:ph type="ftr" sz="quarter" idx="11"/>
          </p:nvPr>
        </p:nvSpPr>
        <p:spPr>
          <a:xfrm>
            <a:off x="1447382" y="318640"/>
            <a:ext cx="5541004" cy="320931"/>
          </a:xfrm>
        </p:spPr>
        <p:txBody>
          <a:bodyPr/>
          <a:lstStyle/>
          <a:p>
            <a:r>
              <a:rPr lang="en-US"/>
              <a:t>Sample Footer Text</a:t>
            </a:r>
          </a:p>
        </p:txBody>
      </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49295731"/>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EE9E671-1C83-40F7-9D33-FE8AAC7F721F}" type="datetime1">
              <a:rPr lang="en-US" smtClean="0"/>
              <a:t>3/3/26</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a:t>Sample Footer Text</a:t>
            </a: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CC057153-B650-4DEB-B370-79DDCFDCE934}"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0995733"/>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Lst>
  <p:hf sldNum="0"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2.xml"/><Relationship Id="rId4" Type="http://schemas.openxmlformats.org/officeDocument/2006/relationships/image" Target="../media/image4.svg"/></Relationships>
</file>

<file path=ppt/slides/_rels/slide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107" name="Rectangle 90">
            <a:extLst>
              <a:ext uri="{FF2B5EF4-FFF2-40B4-BE49-F238E27FC236}">
                <a16:creationId xmlns:a16="http://schemas.microsoft.com/office/drawing/2014/main" id="{84C75E2B-CACA-478C-B26B-182AF87A18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108" name="Picture 92">
            <a:extLst>
              <a:ext uri="{FF2B5EF4-FFF2-40B4-BE49-F238E27FC236}">
                <a16:creationId xmlns:a16="http://schemas.microsoft.com/office/drawing/2014/main" id="{50FF2874-547C-4D14-9E18-28B19002FB8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09" name="Straight Connector 94">
            <a:extLst>
              <a:ext uri="{FF2B5EF4-FFF2-40B4-BE49-F238E27FC236}">
                <a16:creationId xmlns:a16="http://schemas.microsoft.com/office/drawing/2014/main" id="{36CF827D-A163-47F7-BD87-34EB4FA7D6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96">
            <a:extLst>
              <a:ext uri="{FF2B5EF4-FFF2-40B4-BE49-F238E27FC236}">
                <a16:creationId xmlns:a16="http://schemas.microsoft.com/office/drawing/2014/main" id="{D299D9A9-1DA8-433D-A9BC-FB48D93D421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11" name="Rectangle 98">
            <a:extLst>
              <a:ext uri="{FF2B5EF4-FFF2-40B4-BE49-F238E27FC236}">
                <a16:creationId xmlns:a16="http://schemas.microsoft.com/office/drawing/2014/main" id="{A27F90C0-6841-4262-975F-D9C3AB50CB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00">
            <a:extLst>
              <a:ext uri="{FF2B5EF4-FFF2-40B4-BE49-F238E27FC236}">
                <a16:creationId xmlns:a16="http://schemas.microsoft.com/office/drawing/2014/main" id="{22AE7EF9-769D-42F9-9430-F2DF739C97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Başlık 1">
            <a:extLst>
              <a:ext uri="{FF2B5EF4-FFF2-40B4-BE49-F238E27FC236}">
                <a16:creationId xmlns:a16="http://schemas.microsoft.com/office/drawing/2014/main" id="{517A0BB5-46CD-0E37-916B-7E3A4A7564F8}"/>
              </a:ext>
            </a:extLst>
          </p:cNvPr>
          <p:cNvSpPr>
            <a:spLocks noGrp="1"/>
          </p:cNvSpPr>
          <p:nvPr>
            <p:ph type="ctrTitle"/>
          </p:nvPr>
        </p:nvSpPr>
        <p:spPr>
          <a:xfrm>
            <a:off x="943429" y="1474970"/>
            <a:ext cx="5558971" cy="710090"/>
          </a:xfrm>
        </p:spPr>
        <p:txBody>
          <a:bodyPr vert="horz" lIns="91440" tIns="45720" rIns="91440" bIns="45720" rtlCol="0" anchor="ctr">
            <a:normAutofit/>
          </a:bodyPr>
          <a:lstStyle/>
          <a:p>
            <a:pPr algn="ctr"/>
            <a:r>
              <a:rPr lang="en-US" sz="3200" b="1" dirty="0"/>
              <a:t>METİNSELLİK ÖLÇÜTLERİ</a:t>
            </a:r>
          </a:p>
        </p:txBody>
      </p:sp>
      <p:pic>
        <p:nvPicPr>
          <p:cNvPr id="42" name="Graphic 41" descr="Sözlük">
            <a:extLst>
              <a:ext uri="{FF2B5EF4-FFF2-40B4-BE49-F238E27FC236}">
                <a16:creationId xmlns:a16="http://schemas.microsoft.com/office/drawing/2014/main" id="{0B55E70A-22DE-5BA2-8ACE-4408687409A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44251" y="805583"/>
            <a:ext cx="4660762" cy="4660762"/>
          </a:xfrm>
          <a:prstGeom prst="rect">
            <a:avLst/>
          </a:prstGeom>
        </p:spPr>
      </p:pic>
      <p:pic>
        <p:nvPicPr>
          <p:cNvPr id="113" name="Picture 102">
            <a:extLst>
              <a:ext uri="{FF2B5EF4-FFF2-40B4-BE49-F238E27FC236}">
                <a16:creationId xmlns:a16="http://schemas.microsoft.com/office/drawing/2014/main" id="{511E2EF0-3BCB-402C-B2C1-C6FC2BA7443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14" name="Straight Connector 104">
            <a:extLst>
              <a:ext uri="{FF2B5EF4-FFF2-40B4-BE49-F238E27FC236}">
                <a16:creationId xmlns:a16="http://schemas.microsoft.com/office/drawing/2014/main" id="{BF68608F-34C2-43D6-84DB-5A870495E70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3" name="İçerik Yer Tutucusu 20">
            <a:extLst>
              <a:ext uri="{FF2B5EF4-FFF2-40B4-BE49-F238E27FC236}">
                <a16:creationId xmlns:a16="http://schemas.microsoft.com/office/drawing/2014/main" id="{086CB016-C44E-EDD5-98EC-8DA84EF4B7A7}"/>
              </a:ext>
            </a:extLst>
          </p:cNvPr>
          <p:cNvSpPr txBox="1">
            <a:spLocks/>
          </p:cNvSpPr>
          <p:nvPr/>
        </p:nvSpPr>
        <p:spPr>
          <a:xfrm>
            <a:off x="1451579" y="2015735"/>
            <a:ext cx="2253522" cy="3173782"/>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lang="en-US" sz="2000" kern="1200" dirty="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spcBef>
                <a:spcPts val="2500"/>
              </a:spcBef>
            </a:pPr>
            <a:r>
              <a:rPr lang="tr-TR" b="1" dirty="0"/>
              <a:t>Bağdaşıklık, Tutarlılık, </a:t>
            </a:r>
            <a:r>
              <a:rPr lang="tr-TR" b="1" dirty="0" err="1"/>
              <a:t>Bilgisellik</a:t>
            </a:r>
            <a:r>
              <a:rPr lang="tr-TR" b="1" dirty="0"/>
              <a:t>, </a:t>
            </a:r>
            <a:r>
              <a:rPr lang="tr-TR" b="1" dirty="0" err="1"/>
              <a:t>Metinlerarasılık</a:t>
            </a:r>
            <a:r>
              <a:rPr lang="tr-TR" b="1" dirty="0"/>
              <a:t>, Durumsallık, Amaçlılık,     Kabul edilebilirlik</a:t>
            </a:r>
            <a:r>
              <a:rPr lang="tr-TR" dirty="0"/>
              <a:t> </a:t>
            </a:r>
            <a:endParaRPr lang="tr-TR" b="1" dirty="0"/>
          </a:p>
        </p:txBody>
      </p:sp>
    </p:spTree>
    <p:extLst>
      <p:ext uri="{BB962C8B-B14F-4D97-AF65-F5344CB8AC3E}">
        <p14:creationId xmlns:p14="http://schemas.microsoft.com/office/powerpoint/2010/main" val="2336355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08E75D2B-3079-D21A-FCF8-1A1D56A50D2A}"/>
            </a:ext>
          </a:extLst>
        </p:cNvPr>
        <p:cNvGrpSpPr/>
        <p:nvPr/>
      </p:nvGrpSpPr>
      <p:grpSpPr>
        <a:xfrm>
          <a:off x="0" y="0"/>
          <a:ext cx="0" cy="0"/>
          <a:chOff x="0" y="0"/>
          <a:chExt cx="0" cy="0"/>
        </a:xfrm>
      </p:grpSpPr>
      <p:sp>
        <p:nvSpPr>
          <p:cNvPr id="21" name="İçerik Yer Tutucusu 20">
            <a:extLst>
              <a:ext uri="{FF2B5EF4-FFF2-40B4-BE49-F238E27FC236}">
                <a16:creationId xmlns:a16="http://schemas.microsoft.com/office/drawing/2014/main" id="{EDD0243D-3CE5-C014-3544-259E40439381}"/>
              </a:ext>
            </a:extLst>
          </p:cNvPr>
          <p:cNvSpPr>
            <a:spLocks noGrp="1"/>
          </p:cNvSpPr>
          <p:nvPr>
            <p:ph idx="1"/>
          </p:nvPr>
        </p:nvSpPr>
        <p:spPr>
          <a:xfrm>
            <a:off x="1451579" y="1330036"/>
            <a:ext cx="6195784" cy="4465122"/>
          </a:xfrm>
        </p:spPr>
        <p:txBody>
          <a:bodyPr vert="horz" lIns="91440" tIns="45720" rIns="91440" bIns="45720" rtlCol="0">
            <a:normAutofit lnSpcReduction="10000"/>
          </a:bodyPr>
          <a:lstStyle/>
          <a:p>
            <a:pPr marL="0">
              <a:spcBef>
                <a:spcPts val="2500"/>
              </a:spcBef>
            </a:pPr>
            <a:r>
              <a:rPr lang="tr-TR" b="1" dirty="0" err="1"/>
              <a:t>Metinlerarasılık</a:t>
            </a:r>
            <a:r>
              <a:rPr lang="tr-TR" dirty="0"/>
              <a:t> </a:t>
            </a:r>
            <a:endParaRPr lang="tr-TR" b="1" dirty="0"/>
          </a:p>
          <a:p>
            <a:pPr marL="457200" indent="-457200">
              <a:spcBef>
                <a:spcPts val="2500"/>
              </a:spcBef>
              <a:buAutoNum type="arabicParenR"/>
            </a:pPr>
            <a:r>
              <a:rPr lang="tr-TR" dirty="0"/>
              <a:t>Bir metin diğer metinlere ima yollu gönderimde bulunabilir. </a:t>
            </a:r>
          </a:p>
          <a:p>
            <a:pPr marL="457200" indent="-457200">
              <a:spcBef>
                <a:spcPts val="2500"/>
              </a:spcBef>
              <a:buAutoNum type="arabicParenR"/>
            </a:pPr>
            <a:r>
              <a:rPr lang="tr-TR" dirty="0"/>
              <a:t>Bir metnin temel yapısı dışında kalan ve onu çevreleyen başlıklar, önsözler, dipnotlar, ithaflar, notlar, resimler, kapak düzenlemesi vb. gibi unsurlar arasında bir ilişki olabilir </a:t>
            </a:r>
          </a:p>
          <a:p>
            <a:pPr marL="457200" indent="-457200">
              <a:spcBef>
                <a:spcPts val="2500"/>
              </a:spcBef>
              <a:buAutoNum type="arabicParenR"/>
            </a:pPr>
            <a:r>
              <a:rPr lang="tr-TR" dirty="0"/>
              <a:t>Bir metin belli bir türün parçasıdır ve bu metnin düzenlenmesinde aynı türdeki diğer metinler arasında düzenleme açısından bir ilişki olabilir. </a:t>
            </a:r>
          </a:p>
          <a:p>
            <a:pPr marL="0">
              <a:spcBef>
                <a:spcPts val="2500"/>
              </a:spcBef>
            </a:pPr>
            <a:endParaRPr lang="tr-TR" dirty="0"/>
          </a:p>
        </p:txBody>
      </p:sp>
      <p:pic>
        <p:nvPicPr>
          <p:cNvPr id="54" name="Graphic 53" descr="Onay işareti">
            <a:extLst>
              <a:ext uri="{FF2B5EF4-FFF2-40B4-BE49-F238E27FC236}">
                <a16:creationId xmlns:a16="http://schemas.microsoft.com/office/drawing/2014/main" id="{C9A323AB-4247-FA0F-5824-F5CE7650DDF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756" y="2277991"/>
            <a:ext cx="2926098" cy="2926098"/>
          </a:xfrm>
          <a:prstGeom prst="rect">
            <a:avLst/>
          </a:prstGeom>
        </p:spPr>
      </p:pic>
    </p:spTree>
    <p:extLst>
      <p:ext uri="{BB962C8B-B14F-4D97-AF65-F5344CB8AC3E}">
        <p14:creationId xmlns:p14="http://schemas.microsoft.com/office/powerpoint/2010/main" val="1027881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AF8E2021-2EFB-E2FF-196F-EB2B4B59748F}"/>
            </a:ext>
          </a:extLst>
        </p:cNvPr>
        <p:cNvGrpSpPr/>
        <p:nvPr/>
      </p:nvGrpSpPr>
      <p:grpSpPr>
        <a:xfrm>
          <a:off x="0" y="0"/>
          <a:ext cx="0" cy="0"/>
          <a:chOff x="0" y="0"/>
          <a:chExt cx="0" cy="0"/>
        </a:xfrm>
      </p:grpSpPr>
      <p:sp>
        <p:nvSpPr>
          <p:cNvPr id="21" name="İçerik Yer Tutucusu 20">
            <a:extLst>
              <a:ext uri="{FF2B5EF4-FFF2-40B4-BE49-F238E27FC236}">
                <a16:creationId xmlns:a16="http://schemas.microsoft.com/office/drawing/2014/main" id="{CBB8FE52-6C4B-DF9D-80C6-294DE7A16904}"/>
              </a:ext>
            </a:extLst>
          </p:cNvPr>
          <p:cNvSpPr>
            <a:spLocks noGrp="1"/>
          </p:cNvSpPr>
          <p:nvPr>
            <p:ph idx="1"/>
          </p:nvPr>
        </p:nvSpPr>
        <p:spPr>
          <a:xfrm>
            <a:off x="1451579" y="1330036"/>
            <a:ext cx="6195784" cy="4465122"/>
          </a:xfrm>
        </p:spPr>
        <p:txBody>
          <a:bodyPr vert="horz" lIns="91440" tIns="45720" rIns="91440" bIns="45720" rtlCol="0">
            <a:normAutofit fontScale="92500" lnSpcReduction="20000"/>
          </a:bodyPr>
          <a:lstStyle/>
          <a:p>
            <a:pPr marL="0">
              <a:spcBef>
                <a:spcPts val="2500"/>
              </a:spcBef>
            </a:pPr>
            <a:r>
              <a:rPr lang="tr-TR" b="1" dirty="0" err="1"/>
              <a:t>Metinlerarasılık</a:t>
            </a:r>
            <a:r>
              <a:rPr lang="tr-TR" dirty="0"/>
              <a:t> </a:t>
            </a:r>
            <a:endParaRPr lang="tr-TR" b="1" dirty="0"/>
          </a:p>
          <a:p>
            <a:pPr marL="0" indent="0">
              <a:spcBef>
                <a:spcPts val="2500"/>
              </a:spcBef>
              <a:buNone/>
            </a:pPr>
            <a:r>
              <a:rPr lang="tr-TR" dirty="0"/>
              <a:t>4) Bir metin diğer metinlerle ilgili açık veya kapalı bir eleştirel yorum taşıyabilir ki bu tür bir ilişki </a:t>
            </a:r>
            <a:r>
              <a:rPr lang="tr-TR" i="1" dirty="0" err="1"/>
              <a:t>metatextuality</a:t>
            </a:r>
            <a:r>
              <a:rPr lang="tr-TR" i="1" dirty="0"/>
              <a:t> denir.</a:t>
            </a:r>
            <a:r>
              <a:rPr lang="tr-TR" dirty="0"/>
              <a:t> </a:t>
            </a:r>
          </a:p>
          <a:p>
            <a:pPr marL="0" indent="0">
              <a:buNone/>
            </a:pPr>
            <a:r>
              <a:rPr lang="tr-TR" b="1" dirty="0">
                <a:solidFill>
                  <a:srgbClr val="FF0000"/>
                </a:solidFill>
              </a:rPr>
              <a:t>Aşağıdaki cümleleri </a:t>
            </a:r>
            <a:r>
              <a:rPr lang="tr-TR" b="1" dirty="0" err="1">
                <a:solidFill>
                  <a:srgbClr val="FF0000"/>
                </a:solidFill>
              </a:rPr>
              <a:t>metinlerarasılık</a:t>
            </a:r>
            <a:r>
              <a:rPr lang="tr-TR" b="1" dirty="0">
                <a:solidFill>
                  <a:srgbClr val="FF0000"/>
                </a:solidFill>
              </a:rPr>
              <a:t> bağlamında değerlendirin.</a:t>
            </a:r>
            <a:endParaRPr lang="tr-TR" dirty="0">
              <a:solidFill>
                <a:srgbClr val="FF0000"/>
              </a:solidFill>
            </a:endParaRPr>
          </a:p>
          <a:p>
            <a:r>
              <a:rPr lang="tr-TR" dirty="0"/>
              <a:t>“</a:t>
            </a:r>
            <a:r>
              <a:rPr lang="en-US" dirty="0" err="1"/>
              <a:t>Yaş</a:t>
            </a:r>
            <a:r>
              <a:rPr lang="en-US" dirty="0"/>
              <a:t> </a:t>
            </a:r>
            <a:r>
              <a:rPr lang="en-US" dirty="0" err="1"/>
              <a:t>otuz</a:t>
            </a:r>
            <a:r>
              <a:rPr lang="en-US" dirty="0"/>
              <a:t> </a:t>
            </a:r>
            <a:r>
              <a:rPr lang="en-US" dirty="0" err="1"/>
              <a:t>beş</a:t>
            </a:r>
            <a:r>
              <a:rPr lang="en-US" dirty="0"/>
              <a:t>! </a:t>
            </a:r>
            <a:r>
              <a:rPr lang="en-US" dirty="0" err="1"/>
              <a:t>yolun</a:t>
            </a:r>
            <a:r>
              <a:rPr lang="en-US" dirty="0"/>
              <a:t> </a:t>
            </a:r>
            <a:r>
              <a:rPr lang="en-US" dirty="0" err="1"/>
              <a:t>yarısı</a:t>
            </a:r>
            <a:r>
              <a:rPr lang="en-US" dirty="0"/>
              <a:t> </a:t>
            </a:r>
            <a:r>
              <a:rPr lang="en-US" dirty="0" err="1"/>
              <a:t>eder</a:t>
            </a:r>
            <a:r>
              <a:rPr lang="en-US" dirty="0"/>
              <a:t>. / </a:t>
            </a:r>
            <a:r>
              <a:rPr lang="tr-TR" dirty="0"/>
              <a:t>Dante gibi ortasındayız ömrün.”</a:t>
            </a:r>
          </a:p>
          <a:p>
            <a:r>
              <a:rPr lang="tr-TR" dirty="0"/>
              <a:t>“</a:t>
            </a:r>
            <a:r>
              <a:rPr lang="tr-TR" dirty="0" err="1"/>
              <a:t>Şimden</a:t>
            </a:r>
            <a:r>
              <a:rPr lang="tr-TR" dirty="0"/>
              <a:t> </a:t>
            </a:r>
            <a:r>
              <a:rPr lang="tr-TR" dirty="0" err="1"/>
              <a:t>girü</a:t>
            </a:r>
            <a:r>
              <a:rPr lang="tr-TR" dirty="0"/>
              <a:t> çarşıda, </a:t>
            </a:r>
            <a:r>
              <a:rPr lang="tr-TR" dirty="0" err="1"/>
              <a:t>bazarda</a:t>
            </a:r>
            <a:r>
              <a:rPr lang="tr-TR" dirty="0"/>
              <a:t> ve dahi mektepte Arapçadan gayrı bir dil konuşulmaya.”</a:t>
            </a:r>
          </a:p>
          <a:p>
            <a:r>
              <a:rPr lang="tr-TR" dirty="0"/>
              <a:t>“Benim adım kırmızı, ama proje </a:t>
            </a:r>
            <a:r>
              <a:rPr lang="tr-TR" dirty="0" err="1"/>
              <a:t>deadline’ı</a:t>
            </a:r>
            <a:r>
              <a:rPr lang="tr-TR" dirty="0"/>
              <a:t> daha da kırmızı.”</a:t>
            </a:r>
          </a:p>
          <a:p>
            <a:r>
              <a:rPr lang="tr-TR" dirty="0"/>
              <a:t>“Ne içindeyim kampüsün ne de büsbütün dışında.”</a:t>
            </a:r>
          </a:p>
        </p:txBody>
      </p:sp>
      <p:pic>
        <p:nvPicPr>
          <p:cNvPr id="54" name="Graphic 53" descr="Onay işareti">
            <a:extLst>
              <a:ext uri="{FF2B5EF4-FFF2-40B4-BE49-F238E27FC236}">
                <a16:creationId xmlns:a16="http://schemas.microsoft.com/office/drawing/2014/main" id="{11239FFE-E558-210E-3895-016001AE148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756" y="2277991"/>
            <a:ext cx="2926098" cy="2926098"/>
          </a:xfrm>
          <a:prstGeom prst="rect">
            <a:avLst/>
          </a:prstGeom>
        </p:spPr>
      </p:pic>
    </p:spTree>
    <p:extLst>
      <p:ext uri="{BB962C8B-B14F-4D97-AF65-F5344CB8AC3E}">
        <p14:creationId xmlns:p14="http://schemas.microsoft.com/office/powerpoint/2010/main" val="2370711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C33A528C-F80D-D080-5742-4004AFE2FB4B}"/>
            </a:ext>
          </a:extLst>
        </p:cNvPr>
        <p:cNvGrpSpPr/>
        <p:nvPr/>
      </p:nvGrpSpPr>
      <p:grpSpPr>
        <a:xfrm>
          <a:off x="0" y="0"/>
          <a:ext cx="0" cy="0"/>
          <a:chOff x="0" y="0"/>
          <a:chExt cx="0" cy="0"/>
        </a:xfrm>
      </p:grpSpPr>
      <p:sp>
        <p:nvSpPr>
          <p:cNvPr id="21" name="İçerik Yer Tutucusu 20">
            <a:extLst>
              <a:ext uri="{FF2B5EF4-FFF2-40B4-BE49-F238E27FC236}">
                <a16:creationId xmlns:a16="http://schemas.microsoft.com/office/drawing/2014/main" id="{E2974CE6-DA92-77EA-4A89-98CED95CF0FC}"/>
              </a:ext>
            </a:extLst>
          </p:cNvPr>
          <p:cNvSpPr>
            <a:spLocks noGrp="1"/>
          </p:cNvSpPr>
          <p:nvPr>
            <p:ph idx="1"/>
          </p:nvPr>
        </p:nvSpPr>
        <p:spPr>
          <a:xfrm>
            <a:off x="1451579" y="1330036"/>
            <a:ext cx="6195784" cy="4465122"/>
          </a:xfrm>
        </p:spPr>
        <p:txBody>
          <a:bodyPr vert="horz" lIns="91440" tIns="45720" rIns="91440" bIns="45720" rtlCol="0">
            <a:normAutofit/>
          </a:bodyPr>
          <a:lstStyle/>
          <a:p>
            <a:pPr marL="0">
              <a:spcBef>
                <a:spcPts val="2500"/>
              </a:spcBef>
            </a:pPr>
            <a:r>
              <a:rPr lang="tr-TR" b="1" dirty="0"/>
              <a:t>Durumsallık (</a:t>
            </a:r>
            <a:r>
              <a:rPr lang="tr-TR" b="1" dirty="0" err="1"/>
              <a:t>Situationality</a:t>
            </a:r>
            <a:r>
              <a:rPr lang="tr-TR" b="1" dirty="0"/>
              <a:t>)</a:t>
            </a:r>
            <a:endParaRPr lang="tr-TR" dirty="0"/>
          </a:p>
          <a:p>
            <a:pPr marL="0" indent="0">
              <a:spcBef>
                <a:spcPts val="2500"/>
              </a:spcBef>
              <a:buNone/>
            </a:pPr>
            <a:r>
              <a:rPr lang="tr-TR" dirty="0"/>
              <a:t>Durumsallık, durum yönetme ve durumsal bilgiyle ilgilidir. Bir yönüyle </a:t>
            </a:r>
            <a:r>
              <a:rPr lang="tr-TR" dirty="0" err="1"/>
              <a:t>sosyolinguistik</a:t>
            </a:r>
            <a:r>
              <a:rPr lang="tr-TR" dirty="0"/>
              <a:t> diğer yönüyle metin bağlamı (</a:t>
            </a:r>
            <a:r>
              <a:rPr lang="tr-TR" dirty="0" err="1"/>
              <a:t>edimbilim</a:t>
            </a:r>
            <a:r>
              <a:rPr lang="tr-TR" dirty="0"/>
              <a:t>) ile ilişkilidir.</a:t>
            </a:r>
          </a:p>
          <a:p>
            <a:pPr marL="0" indent="0">
              <a:spcBef>
                <a:spcPts val="2500"/>
              </a:spcBef>
              <a:buNone/>
            </a:pPr>
            <a:r>
              <a:rPr lang="tr-TR" dirty="0"/>
              <a:t>Tiyatro sahnesinde birinin </a:t>
            </a:r>
            <a:r>
              <a:rPr lang="tr-TR" b="1" dirty="0"/>
              <a:t>“Yangın var!”</a:t>
            </a:r>
            <a:r>
              <a:rPr lang="tr-TR" dirty="0"/>
              <a:t> demesiyle şu an sınıfta birinin “Yangın var!” demesi arasındaki fark durumsallık örneğidir. Aynı şekilde </a:t>
            </a:r>
            <a:r>
              <a:rPr lang="tr-TR" b="1" dirty="0"/>
              <a:t>“pavyon”</a:t>
            </a:r>
            <a:r>
              <a:rPr lang="tr-TR" dirty="0"/>
              <a:t> sözcüğünün Türkiye’de ve Azerbaycan’da farklı anlamlar taşıması da kavramların durumsal ve kültürel (</a:t>
            </a:r>
            <a:r>
              <a:rPr lang="tr-TR" dirty="0" err="1"/>
              <a:t>sosyolinguistik</a:t>
            </a:r>
            <a:r>
              <a:rPr lang="tr-TR" dirty="0"/>
              <a:t>) bağlama göre değiştiğini gösterir.</a:t>
            </a:r>
          </a:p>
        </p:txBody>
      </p:sp>
      <p:pic>
        <p:nvPicPr>
          <p:cNvPr id="54" name="Graphic 53" descr="Onay işareti">
            <a:extLst>
              <a:ext uri="{FF2B5EF4-FFF2-40B4-BE49-F238E27FC236}">
                <a16:creationId xmlns:a16="http://schemas.microsoft.com/office/drawing/2014/main" id="{395834EB-595B-A32C-F64C-F9E23426F8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756" y="2277991"/>
            <a:ext cx="2926098" cy="2926098"/>
          </a:xfrm>
          <a:prstGeom prst="rect">
            <a:avLst/>
          </a:prstGeom>
        </p:spPr>
      </p:pic>
    </p:spTree>
    <p:extLst>
      <p:ext uri="{BB962C8B-B14F-4D97-AF65-F5344CB8AC3E}">
        <p14:creationId xmlns:p14="http://schemas.microsoft.com/office/powerpoint/2010/main" val="29093908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59E91FCF-F2EF-68AD-155D-E4FC79874B31}"/>
            </a:ext>
          </a:extLst>
        </p:cNvPr>
        <p:cNvGrpSpPr/>
        <p:nvPr/>
      </p:nvGrpSpPr>
      <p:grpSpPr>
        <a:xfrm>
          <a:off x="0" y="0"/>
          <a:ext cx="0" cy="0"/>
          <a:chOff x="0" y="0"/>
          <a:chExt cx="0" cy="0"/>
        </a:xfrm>
      </p:grpSpPr>
      <p:sp>
        <p:nvSpPr>
          <p:cNvPr id="21" name="İçerik Yer Tutucusu 20">
            <a:extLst>
              <a:ext uri="{FF2B5EF4-FFF2-40B4-BE49-F238E27FC236}">
                <a16:creationId xmlns:a16="http://schemas.microsoft.com/office/drawing/2014/main" id="{B560EBC0-BF9E-786C-8C21-6752FEAE8138}"/>
              </a:ext>
            </a:extLst>
          </p:cNvPr>
          <p:cNvSpPr>
            <a:spLocks noGrp="1"/>
          </p:cNvSpPr>
          <p:nvPr>
            <p:ph idx="1"/>
          </p:nvPr>
        </p:nvSpPr>
        <p:spPr>
          <a:xfrm>
            <a:off x="1451579" y="1330036"/>
            <a:ext cx="6195784" cy="4465122"/>
          </a:xfrm>
        </p:spPr>
        <p:txBody>
          <a:bodyPr vert="horz" lIns="91440" tIns="45720" rIns="91440" bIns="45720" rtlCol="0">
            <a:normAutofit lnSpcReduction="10000"/>
          </a:bodyPr>
          <a:lstStyle/>
          <a:p>
            <a:pPr lvl="0"/>
            <a:r>
              <a:rPr lang="tr-TR" b="1" dirty="0"/>
              <a:t>Amaçlılık (Niyet)</a:t>
            </a:r>
            <a:endParaRPr lang="tr-TR" dirty="0"/>
          </a:p>
          <a:p>
            <a:pPr marL="0" lvl="0" indent="0">
              <a:buNone/>
            </a:pPr>
            <a:r>
              <a:rPr lang="tr-TR" dirty="0"/>
              <a:t>Her metin bir amaca hizmet eder. Kurmaca metinlerde, ayrıca, kurmaca kişilerin ayrı ayrı amaçlarından söz edilebilir. Bu amaçlar da çoğu kez, metin kurucunun amacıyla ilişkilidir. Bilimsel metinlerde ise, kurmaca kişiler söz konusu olmadığı için, yalnızca metin kurucunun amaçlarından söz edilebilir.</a:t>
            </a:r>
          </a:p>
          <a:p>
            <a:r>
              <a:rPr lang="tr-TR" i="1" dirty="0"/>
              <a:t>“Bu kasabadan bir gün mutlaka gideceğim.”</a:t>
            </a:r>
            <a:endParaRPr lang="tr-TR" dirty="0"/>
          </a:p>
          <a:p>
            <a:r>
              <a:rPr lang="tr-TR" i="1" dirty="0"/>
              <a:t>“Bu çalışmanın amacı, sosyal medya kullanımının akademik başarı üzerindeki etkisini incelemektir.”</a:t>
            </a:r>
            <a:endParaRPr lang="tr-TR" dirty="0"/>
          </a:p>
          <a:p>
            <a:r>
              <a:rPr lang="tr-TR" i="1" dirty="0"/>
              <a:t>“Sadece bugün %50 indirim!”</a:t>
            </a:r>
            <a:endParaRPr lang="tr-TR" dirty="0"/>
          </a:p>
        </p:txBody>
      </p:sp>
      <p:pic>
        <p:nvPicPr>
          <p:cNvPr id="54" name="Graphic 53" descr="Onay işareti">
            <a:extLst>
              <a:ext uri="{FF2B5EF4-FFF2-40B4-BE49-F238E27FC236}">
                <a16:creationId xmlns:a16="http://schemas.microsoft.com/office/drawing/2014/main" id="{CBE9BED8-5003-1C4C-1A0E-30A3370F144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756" y="2277991"/>
            <a:ext cx="2926098" cy="2926098"/>
          </a:xfrm>
          <a:prstGeom prst="rect">
            <a:avLst/>
          </a:prstGeom>
        </p:spPr>
      </p:pic>
    </p:spTree>
    <p:extLst>
      <p:ext uri="{BB962C8B-B14F-4D97-AF65-F5344CB8AC3E}">
        <p14:creationId xmlns:p14="http://schemas.microsoft.com/office/powerpoint/2010/main" val="36439084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2086596A-BAAE-94DC-B50C-2A38F89B70F7}"/>
            </a:ext>
          </a:extLst>
        </p:cNvPr>
        <p:cNvGrpSpPr/>
        <p:nvPr/>
      </p:nvGrpSpPr>
      <p:grpSpPr>
        <a:xfrm>
          <a:off x="0" y="0"/>
          <a:ext cx="0" cy="0"/>
          <a:chOff x="0" y="0"/>
          <a:chExt cx="0" cy="0"/>
        </a:xfrm>
      </p:grpSpPr>
      <p:sp>
        <p:nvSpPr>
          <p:cNvPr id="21" name="İçerik Yer Tutucusu 20">
            <a:extLst>
              <a:ext uri="{FF2B5EF4-FFF2-40B4-BE49-F238E27FC236}">
                <a16:creationId xmlns:a16="http://schemas.microsoft.com/office/drawing/2014/main" id="{AED03DE2-DA1A-2479-5C73-100FDCA79FAA}"/>
              </a:ext>
            </a:extLst>
          </p:cNvPr>
          <p:cNvSpPr>
            <a:spLocks noGrp="1"/>
          </p:cNvSpPr>
          <p:nvPr>
            <p:ph idx="1"/>
          </p:nvPr>
        </p:nvSpPr>
        <p:spPr>
          <a:xfrm>
            <a:off x="1451579" y="1460664"/>
            <a:ext cx="6195784" cy="4572001"/>
          </a:xfrm>
        </p:spPr>
        <p:txBody>
          <a:bodyPr vert="horz" lIns="91440" tIns="45720" rIns="91440" bIns="45720" rtlCol="0">
            <a:normAutofit fontScale="85000" lnSpcReduction="10000"/>
          </a:bodyPr>
          <a:lstStyle/>
          <a:p>
            <a:pPr lvl="0"/>
            <a:r>
              <a:rPr lang="tr-TR" b="1" dirty="0"/>
              <a:t>Kabul edilebilirlik</a:t>
            </a:r>
          </a:p>
          <a:p>
            <a:pPr marL="0" lvl="0" indent="0">
              <a:buNone/>
            </a:pPr>
            <a:r>
              <a:rPr lang="en-US" dirty="0" err="1"/>
              <a:t>Bağdaşıklık</a:t>
            </a:r>
            <a:r>
              <a:rPr lang="en-US" dirty="0"/>
              <a:t> </a:t>
            </a:r>
            <a:r>
              <a:rPr lang="en-US" dirty="0" err="1"/>
              <a:t>ve</a:t>
            </a:r>
            <a:r>
              <a:rPr lang="en-US" dirty="0"/>
              <a:t> </a:t>
            </a:r>
            <a:r>
              <a:rPr lang="en-US" dirty="0" err="1"/>
              <a:t>tutarlılık</a:t>
            </a:r>
            <a:r>
              <a:rPr lang="en-US" dirty="0"/>
              <a:t> </a:t>
            </a:r>
            <a:r>
              <a:rPr lang="en-US" dirty="0" err="1"/>
              <a:t>metin</a:t>
            </a:r>
            <a:r>
              <a:rPr lang="en-US" dirty="0"/>
              <a:t> </a:t>
            </a:r>
            <a:r>
              <a:rPr lang="en-US" dirty="0" err="1"/>
              <a:t>merkezli</a:t>
            </a:r>
            <a:r>
              <a:rPr lang="en-US" dirty="0"/>
              <a:t> </a:t>
            </a:r>
            <a:r>
              <a:rPr lang="en-US" dirty="0" err="1"/>
              <a:t>ölçütlerken</a:t>
            </a:r>
            <a:r>
              <a:rPr lang="en-US" dirty="0"/>
              <a:t> </a:t>
            </a:r>
            <a:r>
              <a:rPr lang="en-US" dirty="0" err="1"/>
              <a:t>niyetlilik</a:t>
            </a:r>
            <a:r>
              <a:rPr lang="en-US" dirty="0"/>
              <a:t> </a:t>
            </a:r>
            <a:r>
              <a:rPr lang="en-US" dirty="0" err="1"/>
              <a:t>verici</a:t>
            </a:r>
            <a:r>
              <a:rPr lang="en-US" dirty="0"/>
              <a:t> (</a:t>
            </a:r>
            <a:r>
              <a:rPr lang="en-US" dirty="0" err="1"/>
              <a:t>yazar</a:t>
            </a:r>
            <a:r>
              <a:rPr lang="en-US" dirty="0"/>
              <a:t>/</a:t>
            </a:r>
            <a:r>
              <a:rPr lang="en-US" dirty="0" err="1"/>
              <a:t>konuşmacı</a:t>
            </a:r>
            <a:r>
              <a:rPr lang="en-US" dirty="0"/>
              <a:t>) </a:t>
            </a:r>
            <a:r>
              <a:rPr lang="en-US" dirty="0" err="1"/>
              <a:t>kabul</a:t>
            </a:r>
            <a:r>
              <a:rPr lang="en-US" dirty="0"/>
              <a:t> </a:t>
            </a:r>
            <a:r>
              <a:rPr lang="en-US" dirty="0" err="1"/>
              <a:t>edilebilirlik</a:t>
            </a:r>
            <a:r>
              <a:rPr lang="en-US" dirty="0"/>
              <a:t> </a:t>
            </a:r>
            <a:r>
              <a:rPr lang="en-US" dirty="0" err="1"/>
              <a:t>ise</a:t>
            </a:r>
            <a:r>
              <a:rPr lang="en-US" dirty="0"/>
              <a:t>, </a:t>
            </a:r>
            <a:r>
              <a:rPr lang="en-US" dirty="0" err="1"/>
              <a:t>alıcı</a:t>
            </a:r>
            <a:r>
              <a:rPr lang="en-US" dirty="0"/>
              <a:t> (</a:t>
            </a:r>
            <a:r>
              <a:rPr lang="en-US" dirty="0" err="1"/>
              <a:t>okuyucu</a:t>
            </a:r>
            <a:r>
              <a:rPr lang="en-US" dirty="0"/>
              <a:t>/</a:t>
            </a:r>
            <a:r>
              <a:rPr lang="en-US" dirty="0" err="1"/>
              <a:t>dinleyici</a:t>
            </a:r>
            <a:r>
              <a:rPr lang="en-US" dirty="0"/>
              <a:t>) </a:t>
            </a:r>
            <a:r>
              <a:rPr lang="en-US" dirty="0" err="1"/>
              <a:t>merkezli</a:t>
            </a:r>
            <a:r>
              <a:rPr lang="en-US" dirty="0"/>
              <a:t> </a:t>
            </a:r>
            <a:r>
              <a:rPr lang="en-US" dirty="0" err="1"/>
              <a:t>ölçütlerdir</a:t>
            </a:r>
            <a:r>
              <a:rPr lang="en-US" dirty="0"/>
              <a:t>. </a:t>
            </a:r>
            <a:r>
              <a:rPr lang="en-US" dirty="0">
                <a:solidFill>
                  <a:srgbClr val="FF0000"/>
                </a:solidFill>
              </a:rPr>
              <a:t>Kabul </a:t>
            </a:r>
            <a:r>
              <a:rPr lang="en-US" dirty="0" err="1">
                <a:solidFill>
                  <a:srgbClr val="FF0000"/>
                </a:solidFill>
              </a:rPr>
              <a:t>edilebilirlik</a:t>
            </a:r>
            <a:r>
              <a:rPr lang="en-US" dirty="0">
                <a:solidFill>
                  <a:srgbClr val="FF0000"/>
                </a:solidFill>
              </a:rPr>
              <a:t>, </a:t>
            </a:r>
            <a:r>
              <a:rPr lang="en-US" dirty="0" err="1">
                <a:solidFill>
                  <a:srgbClr val="FF0000"/>
                </a:solidFill>
              </a:rPr>
              <a:t>metnin</a:t>
            </a:r>
            <a:r>
              <a:rPr lang="en-US" dirty="0">
                <a:solidFill>
                  <a:srgbClr val="FF0000"/>
                </a:solidFill>
              </a:rPr>
              <a:t> </a:t>
            </a:r>
            <a:r>
              <a:rPr lang="en-US" dirty="0" err="1">
                <a:solidFill>
                  <a:srgbClr val="FF0000"/>
                </a:solidFill>
              </a:rPr>
              <a:t>alıcısıyla</a:t>
            </a:r>
            <a:r>
              <a:rPr lang="en-US" dirty="0">
                <a:solidFill>
                  <a:srgbClr val="FF0000"/>
                </a:solidFill>
              </a:rPr>
              <a:t> </a:t>
            </a:r>
            <a:r>
              <a:rPr lang="en-US" dirty="0" err="1">
                <a:solidFill>
                  <a:srgbClr val="FF0000"/>
                </a:solidFill>
              </a:rPr>
              <a:t>ilgilidir</a:t>
            </a:r>
            <a:r>
              <a:rPr lang="en-US" dirty="0">
                <a:solidFill>
                  <a:srgbClr val="FF0000"/>
                </a:solidFill>
              </a:rPr>
              <a:t>. </a:t>
            </a:r>
          </a:p>
          <a:p>
            <a:pPr marL="0" indent="0">
              <a:buNone/>
            </a:pPr>
            <a:r>
              <a:rPr lang="tr-TR" dirty="0"/>
              <a:t>Öğrencinin devamsızlık dilekçesi</a:t>
            </a:r>
          </a:p>
          <a:p>
            <a:r>
              <a:rPr lang="tr-TR" dirty="0"/>
              <a:t>“Hocam </a:t>
            </a:r>
            <a:r>
              <a:rPr lang="tr-TR" dirty="0" err="1"/>
              <a:t>naber</a:t>
            </a:r>
            <a:r>
              <a:rPr lang="tr-TR" dirty="0"/>
              <a:t>, birkaç gündür okula gelemedim, aslında gelebilirdim ama yine de kısmet değilmiş. Devamsızlığımın dikkate alınmamasını rica ediyorum.” (kabul edilebilirlik açısından sorunlu)</a:t>
            </a:r>
          </a:p>
          <a:p>
            <a:pPr marL="0" indent="0">
              <a:buNone/>
            </a:pPr>
            <a:r>
              <a:rPr lang="tr-TR" dirty="0"/>
              <a:t>Doktorun hastaya cevabını kabul edilebilirlik yönünden değerlendirin: </a:t>
            </a:r>
          </a:p>
          <a:p>
            <a:r>
              <a:rPr lang="tr-TR" dirty="0"/>
              <a:t>“</a:t>
            </a:r>
            <a:r>
              <a:rPr lang="en-US" dirty="0"/>
              <a:t>MR </a:t>
            </a:r>
            <a:r>
              <a:rPr lang="en-US" dirty="0" err="1"/>
              <a:t>görüntülemede</a:t>
            </a:r>
            <a:r>
              <a:rPr lang="en-US" dirty="0"/>
              <a:t> L4-L5 disk </a:t>
            </a:r>
            <a:r>
              <a:rPr lang="en-US" dirty="0" err="1"/>
              <a:t>herniasyonu</a:t>
            </a:r>
            <a:r>
              <a:rPr lang="en-US" dirty="0"/>
              <a:t> </a:t>
            </a:r>
            <a:r>
              <a:rPr lang="en-US" dirty="0" err="1"/>
              <a:t>ve</a:t>
            </a:r>
            <a:r>
              <a:rPr lang="en-US" dirty="0"/>
              <a:t> </a:t>
            </a:r>
            <a:r>
              <a:rPr lang="en-US" dirty="0" err="1"/>
              <a:t>nöral</a:t>
            </a:r>
            <a:r>
              <a:rPr lang="en-US" dirty="0"/>
              <a:t> foramen </a:t>
            </a:r>
            <a:r>
              <a:rPr lang="en-US" dirty="0" err="1"/>
              <a:t>daralması</a:t>
            </a:r>
            <a:r>
              <a:rPr lang="en-US" dirty="0"/>
              <a:t> </a:t>
            </a:r>
            <a:r>
              <a:rPr lang="en-US" dirty="0" err="1"/>
              <a:t>mevcut</a:t>
            </a:r>
            <a:r>
              <a:rPr lang="en-US" dirty="0"/>
              <a:t>”</a:t>
            </a:r>
            <a:endParaRPr lang="tr-TR" dirty="0"/>
          </a:p>
        </p:txBody>
      </p:sp>
      <p:pic>
        <p:nvPicPr>
          <p:cNvPr id="54" name="Graphic 53" descr="Onay işareti">
            <a:extLst>
              <a:ext uri="{FF2B5EF4-FFF2-40B4-BE49-F238E27FC236}">
                <a16:creationId xmlns:a16="http://schemas.microsoft.com/office/drawing/2014/main" id="{455A5A58-A8C6-FDDC-3E1C-D7A24336E60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756" y="2277991"/>
            <a:ext cx="2926098" cy="2926098"/>
          </a:xfrm>
          <a:prstGeom prst="rect">
            <a:avLst/>
          </a:prstGeom>
        </p:spPr>
      </p:pic>
    </p:spTree>
    <p:extLst>
      <p:ext uri="{BB962C8B-B14F-4D97-AF65-F5344CB8AC3E}">
        <p14:creationId xmlns:p14="http://schemas.microsoft.com/office/powerpoint/2010/main" val="4051487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1A48937B-3A03-0BAB-6443-7D9446A61811}"/>
            </a:ext>
          </a:extLst>
        </p:cNvPr>
        <p:cNvGrpSpPr/>
        <p:nvPr/>
      </p:nvGrpSpPr>
      <p:grpSpPr>
        <a:xfrm>
          <a:off x="0" y="0"/>
          <a:ext cx="0" cy="0"/>
          <a:chOff x="0" y="0"/>
          <a:chExt cx="0" cy="0"/>
        </a:xfrm>
      </p:grpSpPr>
      <p:sp>
        <p:nvSpPr>
          <p:cNvPr id="21" name="İçerik Yer Tutucusu 20">
            <a:extLst>
              <a:ext uri="{FF2B5EF4-FFF2-40B4-BE49-F238E27FC236}">
                <a16:creationId xmlns:a16="http://schemas.microsoft.com/office/drawing/2014/main" id="{15F46ABC-01C5-7BD9-3CCE-09FBD71EB71B}"/>
              </a:ext>
            </a:extLst>
          </p:cNvPr>
          <p:cNvSpPr>
            <a:spLocks noGrp="1"/>
          </p:cNvSpPr>
          <p:nvPr>
            <p:ph idx="1"/>
          </p:nvPr>
        </p:nvSpPr>
        <p:spPr>
          <a:xfrm>
            <a:off x="1451579" y="1460664"/>
            <a:ext cx="6195784" cy="3277591"/>
          </a:xfrm>
        </p:spPr>
        <p:txBody>
          <a:bodyPr vert="horz" lIns="91440" tIns="45720" rIns="91440" bIns="45720" rtlCol="0">
            <a:normAutofit/>
          </a:bodyPr>
          <a:lstStyle/>
          <a:p>
            <a:pPr lvl="0"/>
            <a:r>
              <a:rPr lang="tr-TR" b="1" dirty="0"/>
              <a:t>UYGULAMA METNİ</a:t>
            </a:r>
          </a:p>
          <a:p>
            <a:pPr marL="0" indent="0">
              <a:buNone/>
            </a:pPr>
            <a:r>
              <a:rPr lang="tr-TR" dirty="0"/>
              <a:t>Sabah okula geç kaldım. Servis çoktan gitmişti. Bu yüzden otobüse binmek zorunda kaldım. Otobüs her zamankinden daha kalabalıktı. İnsanlar kapının önünde birikmişti. Bu durum beni iyice strese soktu. Sınavın başlayacağını düşündükçe kalbim daha hızlı atıyordu. Neyse ki öğretmen henüz sınıfa gelmemişti.</a:t>
            </a:r>
          </a:p>
        </p:txBody>
      </p:sp>
      <p:pic>
        <p:nvPicPr>
          <p:cNvPr id="54" name="Graphic 53" descr="Onay işareti">
            <a:extLst>
              <a:ext uri="{FF2B5EF4-FFF2-40B4-BE49-F238E27FC236}">
                <a16:creationId xmlns:a16="http://schemas.microsoft.com/office/drawing/2014/main" id="{0E08FC06-1545-F09A-E718-066A96F21F7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756" y="2277991"/>
            <a:ext cx="2926098" cy="2926098"/>
          </a:xfrm>
          <a:prstGeom prst="rect">
            <a:avLst/>
          </a:prstGeom>
        </p:spPr>
      </p:pic>
    </p:spTree>
    <p:extLst>
      <p:ext uri="{BB962C8B-B14F-4D97-AF65-F5344CB8AC3E}">
        <p14:creationId xmlns:p14="http://schemas.microsoft.com/office/powerpoint/2010/main" val="42420188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20A57C57-73E4-3234-A72D-98FBDC71904C}"/>
            </a:ext>
          </a:extLst>
        </p:cNvPr>
        <p:cNvGrpSpPr/>
        <p:nvPr/>
      </p:nvGrpSpPr>
      <p:grpSpPr>
        <a:xfrm>
          <a:off x="0" y="0"/>
          <a:ext cx="0" cy="0"/>
          <a:chOff x="0" y="0"/>
          <a:chExt cx="0" cy="0"/>
        </a:xfrm>
      </p:grpSpPr>
      <p:sp>
        <p:nvSpPr>
          <p:cNvPr id="21" name="İçerik Yer Tutucusu 20">
            <a:extLst>
              <a:ext uri="{FF2B5EF4-FFF2-40B4-BE49-F238E27FC236}">
                <a16:creationId xmlns:a16="http://schemas.microsoft.com/office/drawing/2014/main" id="{4C2D2D20-3620-9CCE-27D3-E4FE732143D4}"/>
              </a:ext>
            </a:extLst>
          </p:cNvPr>
          <p:cNvSpPr>
            <a:spLocks noGrp="1"/>
          </p:cNvSpPr>
          <p:nvPr>
            <p:ph idx="1"/>
          </p:nvPr>
        </p:nvSpPr>
        <p:spPr>
          <a:xfrm>
            <a:off x="1451579" y="1460664"/>
            <a:ext cx="6195784" cy="3277591"/>
          </a:xfrm>
        </p:spPr>
        <p:txBody>
          <a:bodyPr vert="horz" lIns="91440" tIns="45720" rIns="91440" bIns="45720" rtlCol="0">
            <a:normAutofit/>
          </a:bodyPr>
          <a:lstStyle/>
          <a:p>
            <a:pPr lvl="0"/>
            <a:r>
              <a:rPr lang="tr-TR" b="1" dirty="0"/>
              <a:t>1. Aşama: Önermeleri bulun (9 adet)</a:t>
            </a:r>
          </a:p>
          <a:p>
            <a:pPr marL="0" indent="0">
              <a:buNone/>
            </a:pPr>
            <a:r>
              <a:rPr lang="tr-TR" dirty="0"/>
              <a:t>Sabah okula geç kaldım. Servis çoktan gitmişti. Bu yüzden otobüse binmek zorunda kaldım. Otobüs her zamankinden daha kalabalıktı. İnsanlar kapının önünde birikmişti. Bu durum beni iyice strese soktu. Sınavın başlayacağını düşündükçe kalbim daha hızlı atıyordu. Neyse ki öğretmen henüz sınıfa gelmemişti.</a:t>
            </a:r>
          </a:p>
        </p:txBody>
      </p:sp>
      <p:pic>
        <p:nvPicPr>
          <p:cNvPr id="54" name="Graphic 53" descr="Onay işareti">
            <a:extLst>
              <a:ext uri="{FF2B5EF4-FFF2-40B4-BE49-F238E27FC236}">
                <a16:creationId xmlns:a16="http://schemas.microsoft.com/office/drawing/2014/main" id="{A9C7AF7C-E4EE-98C1-48B3-11A6F899B90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756" y="2277991"/>
            <a:ext cx="2926098" cy="2926098"/>
          </a:xfrm>
          <a:prstGeom prst="rect">
            <a:avLst/>
          </a:prstGeom>
        </p:spPr>
      </p:pic>
    </p:spTree>
    <p:extLst>
      <p:ext uri="{BB962C8B-B14F-4D97-AF65-F5344CB8AC3E}">
        <p14:creationId xmlns:p14="http://schemas.microsoft.com/office/powerpoint/2010/main" val="22507237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24589274-752F-1100-1839-D6B14DC90923}"/>
            </a:ext>
          </a:extLst>
        </p:cNvPr>
        <p:cNvGrpSpPr/>
        <p:nvPr/>
      </p:nvGrpSpPr>
      <p:grpSpPr>
        <a:xfrm>
          <a:off x="0" y="0"/>
          <a:ext cx="0" cy="0"/>
          <a:chOff x="0" y="0"/>
          <a:chExt cx="0" cy="0"/>
        </a:xfrm>
      </p:grpSpPr>
      <p:sp>
        <p:nvSpPr>
          <p:cNvPr id="21" name="İçerik Yer Tutucusu 20">
            <a:extLst>
              <a:ext uri="{FF2B5EF4-FFF2-40B4-BE49-F238E27FC236}">
                <a16:creationId xmlns:a16="http://schemas.microsoft.com/office/drawing/2014/main" id="{D0EABDDB-6AB4-50D9-3CBE-D6F9D49E993C}"/>
              </a:ext>
            </a:extLst>
          </p:cNvPr>
          <p:cNvSpPr>
            <a:spLocks noGrp="1"/>
          </p:cNvSpPr>
          <p:nvPr>
            <p:ph idx="1"/>
          </p:nvPr>
        </p:nvSpPr>
        <p:spPr>
          <a:xfrm>
            <a:off x="1451579" y="1460664"/>
            <a:ext cx="6195784" cy="3277591"/>
          </a:xfrm>
        </p:spPr>
        <p:txBody>
          <a:bodyPr vert="horz" lIns="91440" tIns="45720" rIns="91440" bIns="45720" rtlCol="0">
            <a:normAutofit/>
          </a:bodyPr>
          <a:lstStyle/>
          <a:p>
            <a:pPr lvl="0"/>
            <a:r>
              <a:rPr lang="tr-TR" b="1" dirty="0"/>
              <a:t>2. Aşama: </a:t>
            </a:r>
            <a:r>
              <a:rPr lang="tr-TR" b="1" dirty="0" err="1"/>
              <a:t>Bağdaşlıklık</a:t>
            </a:r>
            <a:r>
              <a:rPr lang="tr-TR" b="1" dirty="0"/>
              <a:t> unsurlarını işaretleyin</a:t>
            </a:r>
          </a:p>
          <a:p>
            <a:pPr marL="0" indent="0">
              <a:buNone/>
            </a:pPr>
            <a:r>
              <a:rPr lang="tr-TR" dirty="0"/>
              <a:t>Sabah okula geç kaldım. Servis çoktan gitmişti. </a:t>
            </a:r>
            <a:r>
              <a:rPr lang="tr-TR" dirty="0">
                <a:solidFill>
                  <a:srgbClr val="FF0000"/>
                </a:solidFill>
              </a:rPr>
              <a:t>Bu yüzden </a:t>
            </a:r>
            <a:r>
              <a:rPr lang="tr-TR" dirty="0"/>
              <a:t>otobüse binmek zorunda kaldım. Otobüs her zamankinden daha kalabalıktı. İnsanlar kapının önünde birikmişti. </a:t>
            </a:r>
            <a:r>
              <a:rPr lang="tr-TR" dirty="0">
                <a:solidFill>
                  <a:srgbClr val="FF0000"/>
                </a:solidFill>
              </a:rPr>
              <a:t>Bu durum</a:t>
            </a:r>
            <a:r>
              <a:rPr lang="tr-TR" dirty="0"/>
              <a:t> beni iyice strese soktu. </a:t>
            </a:r>
            <a:r>
              <a:rPr lang="tr-TR" dirty="0">
                <a:solidFill>
                  <a:srgbClr val="FF0000"/>
                </a:solidFill>
              </a:rPr>
              <a:t>Sınavın başlayacağını düşündükçe</a:t>
            </a:r>
            <a:r>
              <a:rPr lang="tr-TR" dirty="0"/>
              <a:t> kalbim daha hızlı atıyordu. </a:t>
            </a:r>
            <a:r>
              <a:rPr lang="tr-TR" dirty="0">
                <a:solidFill>
                  <a:srgbClr val="FF0000"/>
                </a:solidFill>
              </a:rPr>
              <a:t>Neyse ki </a:t>
            </a:r>
            <a:r>
              <a:rPr lang="tr-TR" dirty="0"/>
              <a:t>öğretmen henüz sınıfa gelmemişti.</a:t>
            </a:r>
          </a:p>
        </p:txBody>
      </p:sp>
      <p:pic>
        <p:nvPicPr>
          <p:cNvPr id="54" name="Graphic 53" descr="Onay işareti">
            <a:extLst>
              <a:ext uri="{FF2B5EF4-FFF2-40B4-BE49-F238E27FC236}">
                <a16:creationId xmlns:a16="http://schemas.microsoft.com/office/drawing/2014/main" id="{A94F395C-5190-C50D-E140-CFE4F0B022F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756" y="2277991"/>
            <a:ext cx="2926098" cy="2926098"/>
          </a:xfrm>
          <a:prstGeom prst="rect">
            <a:avLst/>
          </a:prstGeom>
        </p:spPr>
      </p:pic>
    </p:spTree>
    <p:extLst>
      <p:ext uri="{BB962C8B-B14F-4D97-AF65-F5344CB8AC3E}">
        <p14:creationId xmlns:p14="http://schemas.microsoft.com/office/powerpoint/2010/main" val="204514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513D04F5-112C-DAA6-8C87-C003FA29D821}"/>
            </a:ext>
          </a:extLst>
        </p:cNvPr>
        <p:cNvGrpSpPr/>
        <p:nvPr/>
      </p:nvGrpSpPr>
      <p:grpSpPr>
        <a:xfrm>
          <a:off x="0" y="0"/>
          <a:ext cx="0" cy="0"/>
          <a:chOff x="0" y="0"/>
          <a:chExt cx="0" cy="0"/>
        </a:xfrm>
      </p:grpSpPr>
      <p:sp>
        <p:nvSpPr>
          <p:cNvPr id="21" name="İçerik Yer Tutucusu 20">
            <a:extLst>
              <a:ext uri="{FF2B5EF4-FFF2-40B4-BE49-F238E27FC236}">
                <a16:creationId xmlns:a16="http://schemas.microsoft.com/office/drawing/2014/main" id="{8E0C7B0F-BC6A-8BD4-E1BF-97E10938E665}"/>
              </a:ext>
            </a:extLst>
          </p:cNvPr>
          <p:cNvSpPr>
            <a:spLocks noGrp="1"/>
          </p:cNvSpPr>
          <p:nvPr>
            <p:ph idx="1"/>
          </p:nvPr>
        </p:nvSpPr>
        <p:spPr>
          <a:xfrm>
            <a:off x="1451579" y="1460664"/>
            <a:ext cx="6195784" cy="3277591"/>
          </a:xfrm>
        </p:spPr>
        <p:txBody>
          <a:bodyPr vert="horz" lIns="91440" tIns="45720" rIns="91440" bIns="45720" rtlCol="0">
            <a:normAutofit lnSpcReduction="10000"/>
          </a:bodyPr>
          <a:lstStyle/>
          <a:p>
            <a:pPr lvl="0"/>
            <a:r>
              <a:rPr lang="tr-TR" b="1" dirty="0"/>
              <a:t>3. Aşama: Tutarlılık analizi yapın</a:t>
            </a:r>
          </a:p>
          <a:p>
            <a:pPr marL="0" indent="0">
              <a:buNone/>
            </a:pPr>
            <a:r>
              <a:rPr lang="tr-TR" dirty="0"/>
              <a:t>Geç kalma</a:t>
            </a:r>
          </a:p>
          <a:p>
            <a:pPr marL="0" indent="0">
              <a:buNone/>
            </a:pPr>
            <a:r>
              <a:rPr lang="tr-TR" dirty="0"/>
              <a:t>Servisi kaçırma</a:t>
            </a:r>
          </a:p>
          <a:p>
            <a:pPr marL="0" indent="0">
              <a:buNone/>
            </a:pPr>
            <a:r>
              <a:rPr lang="tr-TR" dirty="0"/>
              <a:t>Otobüse binme</a:t>
            </a:r>
          </a:p>
          <a:p>
            <a:pPr marL="0" indent="0">
              <a:buNone/>
            </a:pPr>
            <a:r>
              <a:rPr lang="tr-TR" dirty="0"/>
              <a:t>Stres</a:t>
            </a:r>
          </a:p>
          <a:p>
            <a:pPr marL="0" indent="0">
              <a:buNone/>
            </a:pPr>
            <a:r>
              <a:rPr lang="tr-TR" dirty="0"/>
              <a:t>Sınav kaygısı</a:t>
            </a:r>
          </a:p>
          <a:p>
            <a:pPr marL="0" indent="0">
              <a:buNone/>
            </a:pPr>
            <a:r>
              <a:rPr lang="tr-TR" dirty="0"/>
              <a:t>Rahatlama</a:t>
            </a:r>
          </a:p>
        </p:txBody>
      </p:sp>
      <p:pic>
        <p:nvPicPr>
          <p:cNvPr id="54" name="Graphic 53" descr="Onay işareti">
            <a:extLst>
              <a:ext uri="{FF2B5EF4-FFF2-40B4-BE49-F238E27FC236}">
                <a16:creationId xmlns:a16="http://schemas.microsoft.com/office/drawing/2014/main" id="{80FBA5C9-64D5-CD84-69B6-AB5F3E2115C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756" y="2277991"/>
            <a:ext cx="2926098" cy="2926098"/>
          </a:xfrm>
          <a:prstGeom prst="rect">
            <a:avLst/>
          </a:prstGeom>
        </p:spPr>
      </p:pic>
    </p:spTree>
    <p:extLst>
      <p:ext uri="{BB962C8B-B14F-4D97-AF65-F5344CB8AC3E}">
        <p14:creationId xmlns:p14="http://schemas.microsoft.com/office/powerpoint/2010/main" val="6716073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7D959663-1847-32F2-2270-E070D33F985A}"/>
            </a:ext>
          </a:extLst>
        </p:cNvPr>
        <p:cNvGrpSpPr/>
        <p:nvPr/>
      </p:nvGrpSpPr>
      <p:grpSpPr>
        <a:xfrm>
          <a:off x="0" y="0"/>
          <a:ext cx="0" cy="0"/>
          <a:chOff x="0" y="0"/>
          <a:chExt cx="0" cy="0"/>
        </a:xfrm>
      </p:grpSpPr>
      <p:sp>
        <p:nvSpPr>
          <p:cNvPr id="21" name="İçerik Yer Tutucusu 20">
            <a:extLst>
              <a:ext uri="{FF2B5EF4-FFF2-40B4-BE49-F238E27FC236}">
                <a16:creationId xmlns:a16="http://schemas.microsoft.com/office/drawing/2014/main" id="{C6F7A69F-F9F7-ED9B-FACD-B3E79B9E69FB}"/>
              </a:ext>
            </a:extLst>
          </p:cNvPr>
          <p:cNvSpPr>
            <a:spLocks noGrp="1"/>
          </p:cNvSpPr>
          <p:nvPr>
            <p:ph idx="1"/>
          </p:nvPr>
        </p:nvSpPr>
        <p:spPr>
          <a:xfrm>
            <a:off x="1451578" y="1116282"/>
            <a:ext cx="7941803" cy="3621974"/>
          </a:xfrm>
        </p:spPr>
        <p:txBody>
          <a:bodyPr vert="horz" lIns="91440" tIns="45720" rIns="91440" bIns="45720" rtlCol="0">
            <a:normAutofit/>
          </a:bodyPr>
          <a:lstStyle/>
          <a:p>
            <a:pPr lvl="0"/>
            <a:r>
              <a:rPr lang="tr-TR" b="1" dirty="0">
                <a:solidFill>
                  <a:srgbClr val="FF0000"/>
                </a:solidFill>
              </a:rPr>
              <a:t>Ortaokul öğrencilerinde sık görülen metinsel sorunlar</a:t>
            </a:r>
          </a:p>
          <a:p>
            <a:pPr marL="0" lvl="0" indent="0">
              <a:buNone/>
            </a:pPr>
            <a:endParaRPr lang="tr-TR" b="1" dirty="0"/>
          </a:p>
          <a:p>
            <a:pPr lvl="0"/>
            <a:r>
              <a:rPr lang="tr-TR" dirty="0"/>
              <a:t>Konu bütünlüğü eksikliği</a:t>
            </a:r>
          </a:p>
          <a:p>
            <a:pPr lvl="0"/>
            <a:r>
              <a:rPr lang="tr-TR" dirty="0"/>
              <a:t>Zamir belirsizliği</a:t>
            </a:r>
          </a:p>
          <a:p>
            <a:pPr lvl="0"/>
            <a:r>
              <a:rPr lang="tr-TR" dirty="0"/>
              <a:t>Geçiş zayıflığı</a:t>
            </a:r>
          </a:p>
          <a:p>
            <a:pPr lvl="0"/>
            <a:r>
              <a:rPr lang="tr-TR" dirty="0"/>
              <a:t>Mantıksal kopukluk</a:t>
            </a:r>
          </a:p>
        </p:txBody>
      </p:sp>
      <p:pic>
        <p:nvPicPr>
          <p:cNvPr id="54" name="Graphic 53" descr="Onay işareti">
            <a:extLst>
              <a:ext uri="{FF2B5EF4-FFF2-40B4-BE49-F238E27FC236}">
                <a16:creationId xmlns:a16="http://schemas.microsoft.com/office/drawing/2014/main" id="{1851EF29-E55A-5DAF-D57B-394CF51ED75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756" y="2277991"/>
            <a:ext cx="2926098" cy="2926098"/>
          </a:xfrm>
          <a:prstGeom prst="rect">
            <a:avLst/>
          </a:prstGeom>
        </p:spPr>
      </p:pic>
    </p:spTree>
    <p:extLst>
      <p:ext uri="{BB962C8B-B14F-4D97-AF65-F5344CB8AC3E}">
        <p14:creationId xmlns:p14="http://schemas.microsoft.com/office/powerpoint/2010/main" val="2286687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1" name="İçerik Yer Tutucusu 20">
            <a:extLst>
              <a:ext uri="{FF2B5EF4-FFF2-40B4-BE49-F238E27FC236}">
                <a16:creationId xmlns:a16="http://schemas.microsoft.com/office/drawing/2014/main" id="{249CC0FF-BFDA-2CAB-C81C-3733C75DB72C}"/>
              </a:ext>
            </a:extLst>
          </p:cNvPr>
          <p:cNvSpPr>
            <a:spLocks noGrp="1"/>
          </p:cNvSpPr>
          <p:nvPr>
            <p:ph idx="1"/>
          </p:nvPr>
        </p:nvSpPr>
        <p:spPr>
          <a:xfrm>
            <a:off x="1341911" y="1282536"/>
            <a:ext cx="6305451" cy="4183812"/>
          </a:xfrm>
        </p:spPr>
        <p:txBody>
          <a:bodyPr vert="horz" lIns="91440" tIns="45720" rIns="91440" bIns="45720" rtlCol="0">
            <a:normAutofit fontScale="92500" lnSpcReduction="10000"/>
          </a:bodyPr>
          <a:lstStyle/>
          <a:p>
            <a:pPr marL="0">
              <a:spcBef>
                <a:spcPts val="2500"/>
              </a:spcBef>
            </a:pPr>
            <a:r>
              <a:rPr lang="en-US" b="1" dirty="0" err="1"/>
              <a:t>Bağdaşıklık</a:t>
            </a:r>
            <a:r>
              <a:rPr lang="tr-TR" dirty="0"/>
              <a:t> </a:t>
            </a:r>
          </a:p>
          <a:p>
            <a:pPr marL="0" indent="0">
              <a:spcBef>
                <a:spcPts val="2500"/>
              </a:spcBef>
              <a:buNone/>
            </a:pPr>
            <a:r>
              <a:rPr lang="tr-TR" dirty="0"/>
              <a:t>Metin, cümle parçalarının birleşimiyle bir ağ oluşturur. Metinde yer alan her bir cümle parçası kendinden önce veya sonra gelen cümle parçası veya parçalarıyla ilişki içindedir. </a:t>
            </a:r>
            <a:r>
              <a:rPr lang="tr-TR" dirty="0">
                <a:solidFill>
                  <a:srgbClr val="FF0000"/>
                </a:solidFill>
              </a:rPr>
              <a:t>Zamir, bağlaç, </a:t>
            </a:r>
            <a:r>
              <a:rPr lang="tr-TR" dirty="0" err="1">
                <a:solidFill>
                  <a:srgbClr val="FF0000"/>
                </a:solidFill>
              </a:rPr>
              <a:t>eksilti</a:t>
            </a:r>
            <a:r>
              <a:rPr lang="tr-TR" dirty="0">
                <a:solidFill>
                  <a:srgbClr val="FF0000"/>
                </a:solidFill>
              </a:rPr>
              <a:t>, gönderim, tekrar vb. yüzey yapıyla ilgilidir.</a:t>
            </a:r>
          </a:p>
          <a:p>
            <a:pPr marL="0" indent="0">
              <a:spcBef>
                <a:spcPts val="2500"/>
              </a:spcBef>
              <a:buNone/>
            </a:pPr>
            <a:r>
              <a:rPr lang="tr-TR" b="1" dirty="0"/>
              <a:t>Bağdaşıklık, bir metnin </a:t>
            </a:r>
            <a:r>
              <a:rPr lang="tr-TR" b="1" dirty="0">
                <a:solidFill>
                  <a:srgbClr val="FF0000"/>
                </a:solidFill>
              </a:rPr>
              <a:t>önerme</a:t>
            </a:r>
            <a:r>
              <a:rPr lang="tr-TR" b="1" dirty="0"/>
              <a:t>lerini düzenleyen ilişki ağıdır.</a:t>
            </a:r>
            <a:r>
              <a:rPr lang="tr-TR" dirty="0"/>
              <a:t> </a:t>
            </a:r>
          </a:p>
          <a:p>
            <a:pPr marL="0" indent="0">
              <a:spcBef>
                <a:spcPts val="2500"/>
              </a:spcBef>
              <a:buNone/>
            </a:pPr>
            <a:r>
              <a:rPr lang="tr-TR" sz="1900" dirty="0"/>
              <a:t>(Cümle dilsel birimdir, özne-yüklem gibi dilbilgisel yapıya sahiptir. </a:t>
            </a:r>
            <a:r>
              <a:rPr lang="tr-TR" sz="1900" dirty="0">
                <a:solidFill>
                  <a:srgbClr val="FF0000"/>
                </a:solidFill>
              </a:rPr>
              <a:t>Önerme ise doğru veya yanlış olabilen </a:t>
            </a:r>
            <a:r>
              <a:rPr lang="tr-TR" sz="1900" dirty="0" err="1">
                <a:solidFill>
                  <a:srgbClr val="FF0000"/>
                </a:solidFill>
              </a:rPr>
              <a:t>anlambirimdir</a:t>
            </a:r>
            <a:r>
              <a:rPr lang="tr-TR" sz="1900" dirty="0">
                <a:solidFill>
                  <a:srgbClr val="FF0000"/>
                </a:solidFill>
              </a:rPr>
              <a:t>. Cümleden bağımsız değerlendirilir</a:t>
            </a:r>
            <a:r>
              <a:rPr lang="tr-TR" sz="1900" dirty="0"/>
              <a:t>.)</a:t>
            </a:r>
            <a:endParaRPr lang="en-US" sz="1900" dirty="0"/>
          </a:p>
        </p:txBody>
      </p:sp>
      <p:pic>
        <p:nvPicPr>
          <p:cNvPr id="54" name="Graphic 53" descr="Onay işareti">
            <a:extLst>
              <a:ext uri="{FF2B5EF4-FFF2-40B4-BE49-F238E27FC236}">
                <a16:creationId xmlns:a16="http://schemas.microsoft.com/office/drawing/2014/main" id="{71196DCC-FA97-E8FF-4759-C11F966B8EC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756" y="2277991"/>
            <a:ext cx="2926098" cy="2926098"/>
          </a:xfrm>
          <a:prstGeom prst="rect">
            <a:avLst/>
          </a:prstGeom>
        </p:spPr>
      </p:pic>
    </p:spTree>
    <p:extLst>
      <p:ext uri="{BB962C8B-B14F-4D97-AF65-F5344CB8AC3E}">
        <p14:creationId xmlns:p14="http://schemas.microsoft.com/office/powerpoint/2010/main" val="17796502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C6870151-9189-4C3A-8379-EF3D95827A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Rooster">
            <a:extLst>
              <a:ext uri="{FF2B5EF4-FFF2-40B4-BE49-F238E27FC236}">
                <a16:creationId xmlns:a16="http://schemas.microsoft.com/office/drawing/2014/main" id="{9D95D76A-D29C-F032-8F57-17461F499042}"/>
              </a:ext>
            </a:extLst>
          </p:cNvPr>
          <p:cNvPicPr>
            <a:picLocks noChangeAspect="1"/>
          </p:cNvPicPr>
          <p:nvPr/>
        </p:nvPicPr>
        <p:blipFill>
          <a:blip r:embed="rId2">
            <a:alphaModFix amt="50000"/>
          </a:blip>
          <a:srcRect t="4454" r="-1" b="10957"/>
          <a:stretch>
            <a:fillRect/>
          </a:stretch>
        </p:blipFill>
        <p:spPr>
          <a:xfrm>
            <a:off x="305" y="0"/>
            <a:ext cx="12191695" cy="6857990"/>
          </a:xfrm>
          <a:prstGeom prst="rect">
            <a:avLst/>
          </a:prstGeom>
        </p:spPr>
      </p:pic>
      <p:sp>
        <p:nvSpPr>
          <p:cNvPr id="16" name="Slide Number Placeholder 7">
            <a:extLst>
              <a:ext uri="{FF2B5EF4-FFF2-40B4-BE49-F238E27FC236}">
                <a16:creationId xmlns:a16="http://schemas.microsoft.com/office/drawing/2014/main" id="{123EA69C-102A-4DD0-9547-05DCD271D159}"/>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12301" y="443732"/>
            <a:ext cx="811019" cy="503578"/>
          </a:xfrm>
          <a:prstGeom prst="rect">
            <a:avLst/>
          </a:prstGeom>
        </p:spPr>
        <p:txBody>
          <a:bodyPr vert="horz" lIns="91440" tIns="45720" rIns="91440" bIns="45720" rtlCol="0" anchor="t"/>
          <a:lstStyle>
            <a:defPPr>
              <a:defRPr lang="en-US"/>
            </a:defPPr>
            <a:lvl1pPr marL="0" algn="r" defTabSz="457200" rtl="0" eaLnBrk="1" latinLnBrk="0" hangingPunct="1">
              <a:defRPr sz="28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18" name="Footer Placeholder 6">
            <a:extLst>
              <a:ext uri="{FF2B5EF4-FFF2-40B4-BE49-F238E27FC236}">
                <a16:creationId xmlns:a16="http://schemas.microsoft.com/office/drawing/2014/main" id="{6A862265-5CA3-4C40-8582-7534C3B03C2A}"/>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76636" y="540921"/>
            <a:ext cx="4973915" cy="309201"/>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
        <p:nvSpPr>
          <p:cNvPr id="20" name="Rectangle 19">
            <a:extLst>
              <a:ext uri="{FF2B5EF4-FFF2-40B4-BE49-F238E27FC236}">
                <a16:creationId xmlns:a16="http://schemas.microsoft.com/office/drawing/2014/main" id="{600EF80B-0391-4082-9AF5-F15B091B4C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193800"/>
            <a:ext cx="12192000" cy="5664199"/>
          </a:xfrm>
          <a:prstGeom prst="rect">
            <a:avLst/>
          </a:prstGeom>
          <a:gradFill flip="none" rotWithShape="1">
            <a:gsLst>
              <a:gs pos="0">
                <a:schemeClr val="bg2">
                  <a:lumMod val="87000"/>
                  <a:alpha val="4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cxnSp>
        <p:nvCxnSpPr>
          <p:cNvPr id="22" name="Straight Connector 21">
            <a:extLst>
              <a:ext uri="{FF2B5EF4-FFF2-40B4-BE49-F238E27FC236}">
                <a16:creationId xmlns:a16="http://schemas.microsoft.com/office/drawing/2014/main" id="{D33AC32D-5F44-45F7-A0BD-7C11A86BED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200"/>
            <a:ext cx="0" cy="3657600"/>
          </a:xfrm>
          <a:prstGeom prst="line">
            <a:avLst/>
          </a:prstGeom>
          <a:ln w="31750">
            <a:solidFill>
              <a:schemeClr val="tx1">
                <a:alpha val="80000"/>
              </a:schemeClr>
            </a:solidFill>
          </a:ln>
        </p:spPr>
        <p:style>
          <a:lnRef idx="1">
            <a:schemeClr val="accent1"/>
          </a:lnRef>
          <a:fillRef idx="0">
            <a:schemeClr val="accent1"/>
          </a:fillRef>
          <a:effectRef idx="0">
            <a:schemeClr val="accent1"/>
          </a:effectRef>
          <a:fontRef idx="minor">
            <a:schemeClr val="tx1"/>
          </a:fontRef>
        </p:style>
      </p:cxnSp>
      <p:sp>
        <p:nvSpPr>
          <p:cNvPr id="8" name="İçerik Yer Tutucusu 20">
            <a:extLst>
              <a:ext uri="{FF2B5EF4-FFF2-40B4-BE49-F238E27FC236}">
                <a16:creationId xmlns:a16="http://schemas.microsoft.com/office/drawing/2014/main" id="{5608D266-36CB-B0DC-0992-9D0B2964E3BD}"/>
              </a:ext>
            </a:extLst>
          </p:cNvPr>
          <p:cNvSpPr txBox="1">
            <a:spLocks/>
          </p:cNvSpPr>
          <p:nvPr/>
        </p:nvSpPr>
        <p:spPr>
          <a:xfrm>
            <a:off x="354012" y="351520"/>
            <a:ext cx="4762349" cy="6076989"/>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lnSpc>
                <a:spcPct val="110000"/>
              </a:lnSpc>
            </a:pPr>
            <a:r>
              <a:rPr lang="en-US" sz="1900" b="1" dirty="0">
                <a:solidFill>
                  <a:srgbClr val="FF0000"/>
                </a:solidFill>
              </a:rPr>
              <a:t>Horoz </a:t>
            </a:r>
            <a:r>
              <a:rPr lang="en-US" sz="1900" b="1" dirty="0" err="1">
                <a:solidFill>
                  <a:srgbClr val="FF0000"/>
                </a:solidFill>
              </a:rPr>
              <a:t>ile</a:t>
            </a:r>
            <a:r>
              <a:rPr lang="en-US" sz="1900" b="1" dirty="0">
                <a:solidFill>
                  <a:srgbClr val="FF0000"/>
                </a:solidFill>
              </a:rPr>
              <a:t> Tilki (</a:t>
            </a:r>
            <a:r>
              <a:rPr lang="en-US" sz="1900" b="1" dirty="0" err="1">
                <a:solidFill>
                  <a:srgbClr val="FF0000"/>
                </a:solidFill>
              </a:rPr>
              <a:t>Uygulama</a:t>
            </a:r>
            <a:r>
              <a:rPr lang="en-US" sz="1900" b="1" dirty="0">
                <a:solidFill>
                  <a:srgbClr val="FF0000"/>
                </a:solidFill>
              </a:rPr>
              <a:t> </a:t>
            </a:r>
            <a:r>
              <a:rPr lang="en-US" sz="1900" b="1" dirty="0" err="1">
                <a:solidFill>
                  <a:srgbClr val="FF0000"/>
                </a:solidFill>
              </a:rPr>
              <a:t>örneği</a:t>
            </a:r>
            <a:r>
              <a:rPr lang="en-US" sz="1900" b="1" dirty="0">
                <a:solidFill>
                  <a:srgbClr val="FF0000"/>
                </a:solidFill>
              </a:rPr>
              <a:t>)</a:t>
            </a:r>
          </a:p>
          <a:p>
            <a:pPr marL="0" indent="0">
              <a:lnSpc>
                <a:spcPct val="110000"/>
              </a:lnSpc>
              <a:buNone/>
            </a:pPr>
            <a:r>
              <a:rPr lang="en-US" sz="1900" dirty="0" err="1"/>
              <a:t>Görmüş</a:t>
            </a:r>
            <a:r>
              <a:rPr lang="en-US" sz="1900" dirty="0"/>
              <a:t> </a:t>
            </a:r>
            <a:r>
              <a:rPr lang="en-US" sz="1900" dirty="0" err="1"/>
              <a:t>geçirmiş</a:t>
            </a:r>
            <a:r>
              <a:rPr lang="en-US" sz="1900" dirty="0"/>
              <a:t>, </a:t>
            </a:r>
            <a:r>
              <a:rPr lang="en-US" sz="1900" dirty="0" err="1"/>
              <a:t>anasının</a:t>
            </a:r>
            <a:r>
              <a:rPr lang="en-US" sz="1900" dirty="0"/>
              <a:t> </a:t>
            </a:r>
            <a:r>
              <a:rPr lang="en-US" sz="1900" dirty="0" err="1"/>
              <a:t>gözü</a:t>
            </a:r>
            <a:r>
              <a:rPr lang="en-US" sz="1900" dirty="0"/>
              <a:t> </a:t>
            </a:r>
            <a:r>
              <a:rPr lang="en-US" sz="1900" dirty="0" err="1"/>
              <a:t>bir</a:t>
            </a:r>
            <a:r>
              <a:rPr lang="en-US" sz="1900" dirty="0"/>
              <a:t> </a:t>
            </a:r>
            <a:r>
              <a:rPr lang="en-US" sz="1900" dirty="0" err="1"/>
              <a:t>horoz</a:t>
            </a:r>
            <a:br>
              <a:rPr lang="en-US" sz="1900" dirty="0"/>
            </a:br>
            <a:r>
              <a:rPr lang="en-US" sz="1900" dirty="0" err="1"/>
              <a:t>Tünemiş</a:t>
            </a:r>
            <a:r>
              <a:rPr lang="en-US" sz="1900" dirty="0"/>
              <a:t> </a:t>
            </a:r>
            <a:r>
              <a:rPr lang="en-US" sz="1900" dirty="0" err="1"/>
              <a:t>bir</a:t>
            </a:r>
            <a:r>
              <a:rPr lang="en-US" sz="1900" dirty="0"/>
              <a:t> </a:t>
            </a:r>
            <a:r>
              <a:rPr lang="en-US" sz="1900" dirty="0" err="1"/>
              <a:t>ağacın</a:t>
            </a:r>
            <a:r>
              <a:rPr lang="en-US" sz="1900" dirty="0"/>
              <a:t> </a:t>
            </a:r>
            <a:r>
              <a:rPr lang="en-US" sz="1900" dirty="0" err="1"/>
              <a:t>dalına</a:t>
            </a:r>
            <a:r>
              <a:rPr lang="en-US" sz="1900" dirty="0"/>
              <a:t>.</a:t>
            </a:r>
            <a:br>
              <a:rPr lang="en-US" sz="1900" dirty="0"/>
            </a:br>
            <a:r>
              <a:rPr lang="en-US" sz="1900" dirty="0"/>
              <a:t>Kurnaz </a:t>
            </a:r>
            <a:r>
              <a:rPr lang="en-US" sz="1900" dirty="0" err="1"/>
              <a:t>tilki</a:t>
            </a:r>
            <a:r>
              <a:rPr lang="en-US" sz="1900" dirty="0"/>
              <a:t>, </a:t>
            </a:r>
            <a:r>
              <a:rPr lang="en-US" sz="1900" dirty="0" err="1"/>
              <a:t>sesini</a:t>
            </a:r>
            <a:r>
              <a:rPr lang="en-US" sz="1900" dirty="0"/>
              <a:t> </a:t>
            </a:r>
            <a:r>
              <a:rPr lang="en-US" sz="1900" dirty="0" err="1"/>
              <a:t>yumuşatarak</a:t>
            </a:r>
            <a:r>
              <a:rPr lang="en-US" sz="1900" dirty="0"/>
              <a:t>, </a:t>
            </a:r>
            <a:r>
              <a:rPr lang="en-US" sz="1900" dirty="0" err="1"/>
              <a:t>ona</a:t>
            </a:r>
            <a:br>
              <a:rPr lang="en-US" sz="1900" dirty="0"/>
            </a:br>
            <a:r>
              <a:rPr lang="en-US" sz="1900" dirty="0"/>
              <a:t>Dedi ki: "</a:t>
            </a:r>
            <a:r>
              <a:rPr lang="en-US" sz="1900" dirty="0" err="1"/>
              <a:t>Kardeşçiğim</a:t>
            </a:r>
            <a:r>
              <a:rPr lang="en-US" sz="1900" dirty="0"/>
              <a:t>, </a:t>
            </a:r>
            <a:r>
              <a:rPr lang="en-US" sz="1900" dirty="0" err="1"/>
              <a:t>artık</a:t>
            </a:r>
            <a:r>
              <a:rPr lang="en-US" sz="1900" dirty="0"/>
              <a:t> </a:t>
            </a:r>
            <a:r>
              <a:rPr lang="en-US" sz="1900" dirty="0" err="1"/>
              <a:t>dostuz</a:t>
            </a:r>
            <a:r>
              <a:rPr lang="en-US" sz="1900" dirty="0"/>
              <a:t>;</a:t>
            </a:r>
            <a:br>
              <a:rPr lang="en-US" sz="1900" dirty="0"/>
            </a:br>
            <a:r>
              <a:rPr lang="en-US" sz="1900" dirty="0"/>
              <a:t>Barış </a:t>
            </a:r>
            <a:r>
              <a:rPr lang="en-US" sz="1900" dirty="0" err="1"/>
              <a:t>oldu</a:t>
            </a:r>
            <a:r>
              <a:rPr lang="en-US" sz="1900" dirty="0"/>
              <a:t> </a:t>
            </a:r>
            <a:r>
              <a:rPr lang="en-US" sz="1900" dirty="0" err="1"/>
              <a:t>hayvanlar</a:t>
            </a:r>
            <a:r>
              <a:rPr lang="en-US" sz="1900" dirty="0"/>
              <a:t> </a:t>
            </a:r>
            <a:r>
              <a:rPr lang="en-US" sz="1900" dirty="0" err="1"/>
              <a:t>arasında</a:t>
            </a:r>
            <a:r>
              <a:rPr lang="en-US" sz="1900" dirty="0"/>
              <a:t>.</a:t>
            </a:r>
            <a:br>
              <a:rPr lang="en-US" sz="1900" dirty="0"/>
            </a:br>
            <a:r>
              <a:rPr lang="en-US" sz="1900" dirty="0"/>
              <a:t>Müjde </a:t>
            </a:r>
            <a:r>
              <a:rPr lang="en-US" sz="1900" dirty="0" err="1"/>
              <a:t>getirdim</a:t>
            </a:r>
            <a:r>
              <a:rPr lang="en-US" sz="1900" dirty="0"/>
              <a:t> sana, in de </a:t>
            </a:r>
            <a:r>
              <a:rPr lang="en-US" sz="1900" dirty="0" err="1"/>
              <a:t>bir</a:t>
            </a:r>
            <a:r>
              <a:rPr lang="en-US" sz="1900" dirty="0"/>
              <a:t> </a:t>
            </a:r>
            <a:r>
              <a:rPr lang="en-US" sz="1900" dirty="0" err="1"/>
              <a:t>öpüşelim</a:t>
            </a:r>
            <a:r>
              <a:rPr lang="en-US" sz="1900" dirty="0"/>
              <a:t>;</a:t>
            </a:r>
            <a:br>
              <a:rPr lang="en-US" sz="1900" dirty="0"/>
            </a:br>
            <a:r>
              <a:rPr lang="en-US" sz="1900" dirty="0"/>
              <a:t>Ama Allah </a:t>
            </a:r>
            <a:r>
              <a:rPr lang="en-US" sz="1900" dirty="0" err="1"/>
              <a:t>aşkına</a:t>
            </a:r>
            <a:r>
              <a:rPr lang="en-US" sz="1900" dirty="0"/>
              <a:t> </a:t>
            </a:r>
            <a:r>
              <a:rPr lang="en-US" sz="1900" dirty="0" err="1"/>
              <a:t>oyalanma</a:t>
            </a:r>
            <a:r>
              <a:rPr lang="en-US" sz="1900" dirty="0"/>
              <a:t>;</a:t>
            </a:r>
            <a:br>
              <a:rPr lang="en-US" sz="1900" dirty="0"/>
            </a:br>
            <a:r>
              <a:rPr lang="en-US" sz="1900" dirty="0" err="1"/>
              <a:t>Çünkü</a:t>
            </a:r>
            <a:r>
              <a:rPr lang="en-US" sz="1900" dirty="0"/>
              <a:t> </a:t>
            </a:r>
            <a:r>
              <a:rPr lang="en-US" sz="1900" dirty="0" err="1"/>
              <a:t>bilirisin</a:t>
            </a:r>
            <a:r>
              <a:rPr lang="en-US" sz="1900" dirty="0"/>
              <a:t> </a:t>
            </a:r>
            <a:r>
              <a:rPr lang="en-US" sz="1900" dirty="0" err="1"/>
              <a:t>ya</a:t>
            </a:r>
            <a:r>
              <a:rPr lang="en-US" sz="1900" dirty="0"/>
              <a:t>, </a:t>
            </a:r>
            <a:r>
              <a:rPr lang="en-US" sz="1900" dirty="0" err="1"/>
              <a:t>başımdan</a:t>
            </a:r>
            <a:r>
              <a:rPr lang="en-US" sz="1900" dirty="0"/>
              <a:t> </a:t>
            </a:r>
            <a:r>
              <a:rPr lang="en-US" sz="1900" dirty="0" err="1"/>
              <a:t>aşkım</a:t>
            </a:r>
            <a:r>
              <a:rPr lang="en-US" sz="1900" dirty="0"/>
              <a:t> </a:t>
            </a:r>
            <a:r>
              <a:rPr lang="en-US" sz="1900" dirty="0" err="1"/>
              <a:t>işlerim</a:t>
            </a:r>
            <a:r>
              <a:rPr lang="en-US" sz="1900" dirty="0"/>
              <a:t>.</a:t>
            </a:r>
            <a:br>
              <a:rPr lang="en-US" sz="1900" dirty="0"/>
            </a:br>
            <a:r>
              <a:rPr lang="en-US" sz="1900" dirty="0" err="1"/>
              <a:t>Oysaki</a:t>
            </a:r>
            <a:r>
              <a:rPr lang="en-US" sz="1900" dirty="0"/>
              <a:t> </a:t>
            </a:r>
            <a:r>
              <a:rPr lang="en-US" sz="1900" dirty="0" err="1"/>
              <a:t>siz</a:t>
            </a:r>
            <a:r>
              <a:rPr lang="en-US" sz="1900" dirty="0"/>
              <a:t> </a:t>
            </a:r>
            <a:r>
              <a:rPr lang="en-US" sz="1900" dirty="0" err="1"/>
              <a:t>serbestsiniz</a:t>
            </a:r>
            <a:r>
              <a:rPr lang="en-US" sz="1900" dirty="0"/>
              <a:t> </a:t>
            </a:r>
            <a:r>
              <a:rPr lang="en-US" sz="1900" dirty="0" err="1"/>
              <a:t>daima</a:t>
            </a:r>
            <a:r>
              <a:rPr lang="en-US" sz="1900" dirty="0"/>
              <a:t>,</a:t>
            </a:r>
            <a:br>
              <a:rPr lang="en-US" sz="1900" dirty="0"/>
            </a:br>
            <a:r>
              <a:rPr lang="en-US" sz="1900" dirty="0" err="1"/>
              <a:t>İşleri</a:t>
            </a:r>
            <a:r>
              <a:rPr lang="en-US" sz="1900" dirty="0"/>
              <a:t> </a:t>
            </a:r>
            <a:r>
              <a:rPr lang="en-US" sz="1900" dirty="0" err="1"/>
              <a:t>düşünemeye</a:t>
            </a:r>
            <a:r>
              <a:rPr lang="en-US" sz="1900" dirty="0"/>
              <a:t> </a:t>
            </a:r>
            <a:r>
              <a:rPr lang="en-US" sz="1900" dirty="0" err="1"/>
              <a:t>bilirsiniz</a:t>
            </a:r>
            <a:r>
              <a:rPr lang="en-US" sz="1900" dirty="0"/>
              <a:t>;</a:t>
            </a:r>
            <a:br>
              <a:rPr lang="en-US" sz="1900" dirty="0"/>
            </a:br>
            <a:r>
              <a:rPr lang="en-US" sz="1900" dirty="0"/>
              <a:t>Hem </a:t>
            </a:r>
            <a:r>
              <a:rPr lang="en-US" sz="1900" dirty="0" err="1"/>
              <a:t>artık</a:t>
            </a:r>
            <a:r>
              <a:rPr lang="en-US" sz="1900" dirty="0"/>
              <a:t> </a:t>
            </a:r>
            <a:r>
              <a:rPr lang="en-US" sz="1900" dirty="0" err="1"/>
              <a:t>siz</a:t>
            </a:r>
            <a:r>
              <a:rPr lang="en-US" sz="1900" dirty="0"/>
              <a:t> </a:t>
            </a:r>
            <a:r>
              <a:rPr lang="en-US" sz="1900" dirty="0" err="1"/>
              <a:t>yardım</a:t>
            </a:r>
            <a:r>
              <a:rPr lang="en-US" sz="1900" dirty="0"/>
              <a:t> da </a:t>
            </a:r>
            <a:r>
              <a:rPr lang="en-US" sz="1900" dirty="0" err="1"/>
              <a:t>ederiz</a:t>
            </a:r>
            <a:r>
              <a:rPr lang="en-US" sz="1900" dirty="0"/>
              <a:t>.</a:t>
            </a:r>
            <a:br>
              <a:rPr lang="en-US" sz="1900" dirty="0"/>
            </a:br>
            <a:r>
              <a:rPr lang="en-US" sz="1900" dirty="0"/>
              <a:t>Ama, </a:t>
            </a:r>
            <a:r>
              <a:rPr lang="en-US" sz="1900" dirty="0" err="1"/>
              <a:t>kuzum</a:t>
            </a:r>
            <a:r>
              <a:rPr lang="en-US" sz="1900" dirty="0"/>
              <a:t>, in de </a:t>
            </a:r>
            <a:r>
              <a:rPr lang="en-US" sz="1900" dirty="0" err="1"/>
              <a:t>aşağıya</a:t>
            </a:r>
            <a:r>
              <a:rPr lang="en-US" sz="1900" dirty="0"/>
              <a:t> </a:t>
            </a:r>
            <a:r>
              <a:rPr lang="en-US" sz="1900" dirty="0" err="1"/>
              <a:t>bir</a:t>
            </a:r>
            <a:br>
              <a:rPr lang="en-US" sz="1900" dirty="0"/>
            </a:br>
            <a:r>
              <a:rPr lang="en-US" sz="1900" dirty="0" err="1"/>
              <a:t>Doya</a:t>
            </a:r>
            <a:r>
              <a:rPr lang="en-US" sz="1900" dirty="0"/>
              <a:t> </a:t>
            </a:r>
            <a:r>
              <a:rPr lang="en-US" sz="1900" dirty="0" err="1"/>
              <a:t>doya</a:t>
            </a:r>
            <a:r>
              <a:rPr lang="en-US" sz="1900" dirty="0"/>
              <a:t> </a:t>
            </a:r>
            <a:r>
              <a:rPr lang="en-US" sz="1900" dirty="0" err="1"/>
              <a:t>öpeyim</a:t>
            </a:r>
            <a:r>
              <a:rPr lang="en-US" sz="1900" dirty="0"/>
              <a:t> </a:t>
            </a:r>
            <a:r>
              <a:rPr lang="en-US" sz="1900" dirty="0" err="1"/>
              <a:t>gözlerinden</a:t>
            </a:r>
            <a:r>
              <a:rPr lang="en-US" sz="1900" dirty="0"/>
              <a:t>"</a:t>
            </a:r>
            <a:br>
              <a:rPr lang="en-US" sz="1900" dirty="0"/>
            </a:br>
            <a:r>
              <a:rPr lang="en-US" sz="1900" dirty="0"/>
              <a:t>"</a:t>
            </a:r>
            <a:r>
              <a:rPr lang="en-US" sz="1900" dirty="0" err="1"/>
              <a:t>Kardeşim</a:t>
            </a:r>
            <a:r>
              <a:rPr lang="en-US" sz="1900" dirty="0"/>
              <a:t>" </a:t>
            </a:r>
            <a:r>
              <a:rPr lang="en-US" sz="1900" dirty="0" err="1"/>
              <a:t>dedi</a:t>
            </a:r>
            <a:r>
              <a:rPr lang="en-US" sz="1900" dirty="0"/>
              <a:t> </a:t>
            </a:r>
            <a:r>
              <a:rPr lang="en-US" sz="1900" dirty="0" err="1"/>
              <a:t>horoz</a:t>
            </a:r>
            <a:r>
              <a:rPr lang="en-US" sz="1900" dirty="0"/>
              <a:t>, "Bu </a:t>
            </a:r>
            <a:r>
              <a:rPr lang="en-US" sz="1900" dirty="0" err="1"/>
              <a:t>mutlu</a:t>
            </a:r>
            <a:r>
              <a:rPr lang="en-US" sz="1900" dirty="0"/>
              <a:t> </a:t>
            </a:r>
            <a:r>
              <a:rPr lang="en-US" sz="1900" dirty="0" err="1"/>
              <a:t>haberinden</a:t>
            </a:r>
            <a:br>
              <a:rPr lang="en-US" sz="1900" dirty="0"/>
            </a:br>
            <a:r>
              <a:rPr lang="en-US" sz="1900" dirty="0"/>
              <a:t>Daha </a:t>
            </a:r>
            <a:r>
              <a:rPr lang="en-US" sz="1900" dirty="0" err="1"/>
              <a:t>güzel</a:t>
            </a:r>
            <a:r>
              <a:rPr lang="en-US" sz="1900" dirty="0"/>
              <a:t> </a:t>
            </a:r>
            <a:r>
              <a:rPr lang="en-US" sz="1900" dirty="0" err="1"/>
              <a:t>bir</a:t>
            </a:r>
            <a:r>
              <a:rPr lang="en-US" sz="1900" dirty="0"/>
              <a:t> </a:t>
            </a:r>
            <a:r>
              <a:rPr lang="en-US" sz="1900" dirty="0" err="1"/>
              <a:t>haber</a:t>
            </a:r>
            <a:r>
              <a:rPr lang="en-US" sz="1900" dirty="0"/>
              <a:t> </a:t>
            </a:r>
            <a:r>
              <a:rPr lang="en-US" sz="1900" dirty="0" err="1"/>
              <a:t>almazdım</a:t>
            </a:r>
            <a:r>
              <a:rPr lang="en-US" sz="1900" dirty="0"/>
              <a:t> </a:t>
            </a:r>
            <a:r>
              <a:rPr lang="en-US" sz="1900" dirty="0" err="1"/>
              <a:t>şüphesiz</a:t>
            </a:r>
            <a:r>
              <a:rPr lang="en-US" sz="1900" dirty="0"/>
              <a:t>.</a:t>
            </a:r>
            <a:endParaRPr lang="en-US" sz="1900" b="1" dirty="0"/>
          </a:p>
        </p:txBody>
      </p:sp>
      <p:sp>
        <p:nvSpPr>
          <p:cNvPr id="24" name="Date Placeholder 1">
            <a:extLst>
              <a:ext uri="{FF2B5EF4-FFF2-40B4-BE49-F238E27FC236}">
                <a16:creationId xmlns:a16="http://schemas.microsoft.com/office/drawing/2014/main" id="{3FBF03E8-C602-4192-9C52-F84B29FDCC88}"/>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23229" y="6007878"/>
            <a:ext cx="3500715" cy="309201"/>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
        <p:nvSpPr>
          <p:cNvPr id="12" name="İçerik Yer Tutucusu 20">
            <a:extLst>
              <a:ext uri="{FF2B5EF4-FFF2-40B4-BE49-F238E27FC236}">
                <a16:creationId xmlns:a16="http://schemas.microsoft.com/office/drawing/2014/main" id="{ECFD30EC-0436-28F1-0568-E1BD20A81E26}"/>
              </a:ext>
            </a:extLst>
          </p:cNvPr>
          <p:cNvSpPr>
            <a:spLocks noGrp="1"/>
          </p:cNvSpPr>
          <p:nvPr>
            <p:ph idx="1"/>
          </p:nvPr>
        </p:nvSpPr>
        <p:spPr>
          <a:xfrm>
            <a:off x="7463593" y="1213240"/>
            <a:ext cx="4528347" cy="5215269"/>
          </a:xfrm>
        </p:spPr>
        <p:txBody>
          <a:bodyPr vert="horz" lIns="91440" tIns="45720" rIns="91440" bIns="45720" rtlCol="0" anchor="t">
            <a:normAutofit fontScale="92500" lnSpcReduction="20000"/>
          </a:bodyPr>
          <a:lstStyle/>
          <a:p>
            <a:pPr marL="0" lvl="0" indent="0">
              <a:lnSpc>
                <a:spcPct val="110000"/>
              </a:lnSpc>
              <a:buNone/>
            </a:pPr>
            <a:r>
              <a:rPr lang="tr-TR" dirty="0"/>
              <a:t>Bu nefis</a:t>
            </a:r>
            <a:br>
              <a:rPr lang="tr-TR" dirty="0"/>
            </a:br>
            <a:r>
              <a:rPr lang="tr-TR" dirty="0"/>
              <a:t>Bu mutlu haberinden.</a:t>
            </a:r>
            <a:br>
              <a:rPr lang="tr-TR" dirty="0"/>
            </a:br>
            <a:r>
              <a:rPr lang="tr-TR" dirty="0"/>
              <a:t>Üstelik bunu senden öğrenmekle</a:t>
            </a:r>
            <a:br>
              <a:rPr lang="tr-TR" dirty="0"/>
            </a:br>
            <a:r>
              <a:rPr lang="tr-TR" dirty="0"/>
              <a:t>Sevincim iki kat oldu. Ama, dur hele.</a:t>
            </a:r>
            <a:br>
              <a:rPr lang="tr-TR" dirty="0"/>
            </a:br>
            <a:r>
              <a:rPr lang="tr-TR" dirty="0"/>
              <a:t>Bunu müjdelemek için olacak,</a:t>
            </a:r>
            <a:br>
              <a:rPr lang="tr-TR" dirty="0"/>
            </a:br>
            <a:r>
              <a:rPr lang="tr-TR" dirty="0"/>
              <a:t>Bak iki tazı geliyor koşarak"</a:t>
            </a:r>
            <a:br>
              <a:rPr lang="tr-TR" dirty="0"/>
            </a:br>
            <a:r>
              <a:rPr lang="tr-TR" dirty="0"/>
              <a:t>Hızlı da koşuyorlar; haydi ben ineyim de</a:t>
            </a:r>
            <a:br>
              <a:rPr lang="tr-TR" dirty="0"/>
            </a:br>
            <a:r>
              <a:rPr lang="tr-TR" dirty="0"/>
              <a:t>Hep birden öpüşelim tazılar geldiğinde.</a:t>
            </a:r>
            <a:br>
              <a:rPr lang="tr-TR" dirty="0"/>
            </a:br>
            <a:r>
              <a:rPr lang="tr-TR" dirty="0"/>
              <a:t>"Hoşça kal " dedi tilki, "Yolum biraz uzunca,</a:t>
            </a:r>
            <a:br>
              <a:rPr lang="tr-TR" dirty="0"/>
            </a:br>
            <a:r>
              <a:rPr lang="tr-TR" dirty="0"/>
              <a:t>Kutlarız bu barışı yeniden buluşunca."</a:t>
            </a:r>
            <a:br>
              <a:rPr lang="tr-TR" dirty="0"/>
            </a:br>
            <a:r>
              <a:rPr lang="tr-TR" dirty="0"/>
              <a:t>Çabuk toplayıp tası tarağı,</a:t>
            </a:r>
            <a:br>
              <a:rPr lang="tr-TR" dirty="0"/>
            </a:br>
            <a:r>
              <a:rPr lang="tr-TR" dirty="0"/>
              <a:t>Külhani bir anda tırmandı dağı.</a:t>
            </a:r>
            <a:br>
              <a:rPr lang="tr-TR" dirty="0"/>
            </a:br>
            <a:r>
              <a:rPr lang="tr-TR" dirty="0"/>
              <a:t>Bir iş çıkmamıştı numarasından.</a:t>
            </a:r>
            <a:br>
              <a:rPr lang="tr-TR" dirty="0"/>
            </a:br>
            <a:r>
              <a:rPr lang="tr-TR" dirty="0"/>
              <a:t>O sırada çalının arkasından,</a:t>
            </a:r>
            <a:br>
              <a:rPr lang="tr-TR" dirty="0"/>
            </a:br>
            <a:r>
              <a:rPr lang="tr-TR" dirty="0"/>
              <a:t>İhtiyar horoz kıs kıs gülüyordu.</a:t>
            </a:r>
            <a:br>
              <a:rPr lang="tr-TR" dirty="0"/>
            </a:br>
            <a:r>
              <a:rPr lang="tr-TR" dirty="0"/>
              <a:t>Oyunbazı oynatmak pek tatlı oluyordu.</a:t>
            </a:r>
          </a:p>
          <a:p>
            <a:pPr marL="0" lvl="0" indent="0">
              <a:lnSpc>
                <a:spcPct val="110000"/>
              </a:lnSpc>
              <a:buNone/>
            </a:pPr>
            <a:r>
              <a:rPr lang="tr-TR" b="1" dirty="0">
                <a:solidFill>
                  <a:srgbClr val="FF0000"/>
                </a:solidFill>
              </a:rPr>
              <a:t>La </a:t>
            </a:r>
            <a:r>
              <a:rPr lang="tr-TR" b="1" dirty="0" err="1">
                <a:solidFill>
                  <a:srgbClr val="FF0000"/>
                </a:solidFill>
              </a:rPr>
              <a:t>Fontaine'den</a:t>
            </a:r>
            <a:r>
              <a:rPr lang="tr-TR" b="1" dirty="0">
                <a:solidFill>
                  <a:srgbClr val="FF0000"/>
                </a:solidFill>
              </a:rPr>
              <a:t> çeviren; Orhan Veli Kanık</a:t>
            </a:r>
            <a:r>
              <a:rPr lang="tr-TR" dirty="0">
                <a:solidFill>
                  <a:srgbClr val="FF0000"/>
                </a:solidFill>
              </a:rPr>
              <a:t> </a:t>
            </a:r>
            <a:endParaRPr lang="tr-TR" sz="1800" dirty="0">
              <a:solidFill>
                <a:srgbClr val="FF0000"/>
              </a:solidFill>
            </a:endParaRPr>
          </a:p>
        </p:txBody>
      </p:sp>
    </p:spTree>
    <p:extLst>
      <p:ext uri="{BB962C8B-B14F-4D97-AF65-F5344CB8AC3E}">
        <p14:creationId xmlns:p14="http://schemas.microsoft.com/office/powerpoint/2010/main" val="711422849"/>
      </p:ext>
    </p:extLst>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7F1BC185-4835-0344-2A50-BE65FF0AD186}"/>
            </a:ext>
          </a:extLst>
        </p:cNvPr>
        <p:cNvGrpSpPr/>
        <p:nvPr/>
      </p:nvGrpSpPr>
      <p:grpSpPr>
        <a:xfrm>
          <a:off x="0" y="0"/>
          <a:ext cx="0" cy="0"/>
          <a:chOff x="0" y="0"/>
          <a:chExt cx="0" cy="0"/>
        </a:xfrm>
      </p:grpSpPr>
      <p:sp>
        <p:nvSpPr>
          <p:cNvPr id="21" name="İçerik Yer Tutucusu 20">
            <a:extLst>
              <a:ext uri="{FF2B5EF4-FFF2-40B4-BE49-F238E27FC236}">
                <a16:creationId xmlns:a16="http://schemas.microsoft.com/office/drawing/2014/main" id="{AD3D3BBE-2874-11C7-425E-15F1EB516976}"/>
              </a:ext>
            </a:extLst>
          </p:cNvPr>
          <p:cNvSpPr>
            <a:spLocks noGrp="1"/>
          </p:cNvSpPr>
          <p:nvPr>
            <p:ph idx="1"/>
          </p:nvPr>
        </p:nvSpPr>
        <p:spPr>
          <a:xfrm>
            <a:off x="1451578" y="1116281"/>
            <a:ext cx="7941803" cy="4397827"/>
          </a:xfrm>
        </p:spPr>
        <p:txBody>
          <a:bodyPr vert="horz" lIns="91440" tIns="45720" rIns="91440" bIns="45720" rtlCol="0">
            <a:normAutofit fontScale="85000" lnSpcReduction="20000"/>
          </a:bodyPr>
          <a:lstStyle/>
          <a:p>
            <a:pPr lvl="0"/>
            <a:r>
              <a:rPr lang="tr-TR" b="1" dirty="0">
                <a:solidFill>
                  <a:srgbClr val="FF0000"/>
                </a:solidFill>
              </a:rPr>
              <a:t>Metin inceleme</a:t>
            </a:r>
          </a:p>
          <a:p>
            <a:pPr marL="0" lvl="0" indent="0">
              <a:buNone/>
            </a:pPr>
            <a:endParaRPr lang="tr-TR" b="1" dirty="0"/>
          </a:p>
          <a:p>
            <a:pPr marL="0" lvl="0" indent="0">
              <a:buNone/>
            </a:pPr>
            <a:r>
              <a:rPr lang="tr-TR" b="1" dirty="0"/>
              <a:t>Amaç (Tilkinin amacı,  horozun amacı, amaçların örtüşmesi)</a:t>
            </a:r>
          </a:p>
          <a:p>
            <a:pPr marL="0" lvl="0" indent="0">
              <a:buNone/>
            </a:pPr>
            <a:r>
              <a:rPr lang="tr-TR" dirty="0"/>
              <a:t>Niyeti farklı bir yöne çevirebilme, nezaketi elden bırakmamak, açık ifade yerine dolaylı ifade (karakter özelliği)</a:t>
            </a:r>
          </a:p>
          <a:p>
            <a:pPr marL="0" lvl="0" indent="0">
              <a:buNone/>
            </a:pPr>
            <a:r>
              <a:rPr lang="tr-TR" dirty="0"/>
              <a:t>Tilkinin mesajının (Hayvanlar arasında barış olduğu) nedeni</a:t>
            </a:r>
          </a:p>
          <a:p>
            <a:pPr marL="0" lvl="0" indent="0">
              <a:buNone/>
            </a:pPr>
            <a:r>
              <a:rPr lang="tr-TR" dirty="0"/>
              <a:t>Mesajın alıcı tarafında kabul edilebilirlik düzeyi ve sebebi</a:t>
            </a:r>
          </a:p>
          <a:p>
            <a:pPr marL="0" lvl="0" indent="0">
              <a:buNone/>
            </a:pPr>
            <a:r>
              <a:rPr lang="tr-TR" dirty="0"/>
              <a:t>Yardım sözü vermek, kardeşlik duygularını pekiştirmek, sarılmak (tutarlılık)</a:t>
            </a:r>
          </a:p>
          <a:p>
            <a:pPr marL="0" lvl="0" indent="0">
              <a:buNone/>
            </a:pPr>
            <a:r>
              <a:rPr lang="tr-TR" dirty="0"/>
              <a:t>Horozun durumu kabul etmesi (inandırıcılık) ama bir şartla</a:t>
            </a:r>
          </a:p>
          <a:p>
            <a:pPr marL="0" lvl="0" indent="0">
              <a:buNone/>
            </a:pPr>
            <a:r>
              <a:rPr lang="tr-TR" dirty="0"/>
              <a:t>Durumun açıklığı ve anlaşılırlık düzeyi</a:t>
            </a:r>
          </a:p>
          <a:p>
            <a:pPr marL="0" lvl="0" indent="0">
              <a:buNone/>
            </a:pPr>
            <a:r>
              <a:rPr lang="tr-TR" dirty="0"/>
              <a:t>Barış ilan edildiği-yanlış bilgi ile iki tazının barış sevinciyle koşarak gelmesi-yanlış bilgiyle cevabı</a:t>
            </a:r>
          </a:p>
          <a:p>
            <a:pPr marL="0" lvl="0" indent="0">
              <a:buNone/>
            </a:pPr>
            <a:endParaRPr lang="tr-TR" dirty="0"/>
          </a:p>
          <a:p>
            <a:pPr marL="0" lvl="0" indent="0">
              <a:buNone/>
            </a:pPr>
            <a:endParaRPr lang="tr-TR" dirty="0"/>
          </a:p>
          <a:p>
            <a:pPr marL="0" lvl="0" indent="0">
              <a:buNone/>
            </a:pPr>
            <a:endParaRPr lang="tr-TR" b="1" dirty="0"/>
          </a:p>
        </p:txBody>
      </p:sp>
    </p:spTree>
    <p:extLst>
      <p:ext uri="{BB962C8B-B14F-4D97-AF65-F5344CB8AC3E}">
        <p14:creationId xmlns:p14="http://schemas.microsoft.com/office/powerpoint/2010/main" val="41330044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schemeClr>
            </a:gs>
          </a:gsLst>
          <a:path path="circle">
            <a:fillToRect l="50000" t="50000" r="50000" b="50000"/>
          </a:path>
        </a:gradFill>
        <a:effectLst/>
      </p:bgPr>
    </p:bg>
    <p:spTree>
      <p:nvGrpSpPr>
        <p:cNvPr id="1" name="">
          <a:extLst>
            <a:ext uri="{FF2B5EF4-FFF2-40B4-BE49-F238E27FC236}">
              <a16:creationId xmlns:a16="http://schemas.microsoft.com/office/drawing/2014/main" id="{57FBBA1A-B28A-21BF-1BDD-CE181A72EEE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5DB6C30-C17F-C3A1-6BFA-FD9E37606880}"/>
              </a:ext>
            </a:extLst>
          </p:cNvPr>
          <p:cNvSpPr>
            <a:spLocks noGrp="1"/>
          </p:cNvSpPr>
          <p:nvPr>
            <p:ph type="title"/>
          </p:nvPr>
        </p:nvSpPr>
        <p:spPr>
          <a:xfrm>
            <a:off x="1451579" y="804519"/>
            <a:ext cx="9603275" cy="1049235"/>
          </a:xfrm>
        </p:spPr>
        <p:txBody>
          <a:bodyPr>
            <a:normAutofit/>
          </a:bodyPr>
          <a:lstStyle/>
          <a:p>
            <a:r>
              <a:rPr lang="tr-TR"/>
              <a:t>Ders sonu</a:t>
            </a:r>
            <a:endParaRPr lang="tr-TR" dirty="0"/>
          </a:p>
        </p:txBody>
      </p:sp>
      <p:sp>
        <p:nvSpPr>
          <p:cNvPr id="3" name="İçerik Yer Tutucusu 2">
            <a:extLst>
              <a:ext uri="{FF2B5EF4-FFF2-40B4-BE49-F238E27FC236}">
                <a16:creationId xmlns:a16="http://schemas.microsoft.com/office/drawing/2014/main" id="{DB1101E1-2D52-F359-55AB-AB164CD52335}"/>
              </a:ext>
            </a:extLst>
          </p:cNvPr>
          <p:cNvSpPr>
            <a:spLocks noGrp="1"/>
          </p:cNvSpPr>
          <p:nvPr>
            <p:ph idx="1"/>
          </p:nvPr>
        </p:nvSpPr>
        <p:spPr>
          <a:xfrm>
            <a:off x="1451579" y="2015732"/>
            <a:ext cx="9603275" cy="3450613"/>
          </a:xfrm>
        </p:spPr>
        <p:txBody>
          <a:bodyPr>
            <a:normAutofit/>
          </a:bodyPr>
          <a:lstStyle/>
          <a:p>
            <a:r>
              <a:rPr lang="tr-TR"/>
              <a:t>Beni dinlediğiniz için teşekkürler…</a:t>
            </a:r>
            <a:endParaRPr lang="tr-TR" dirty="0"/>
          </a:p>
        </p:txBody>
      </p:sp>
    </p:spTree>
    <p:extLst>
      <p:ext uri="{BB962C8B-B14F-4D97-AF65-F5344CB8AC3E}">
        <p14:creationId xmlns:p14="http://schemas.microsoft.com/office/powerpoint/2010/main" val="41196442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D626DF07-4354-FF85-9D7E-59E3B2191FEC}"/>
            </a:ext>
          </a:extLst>
        </p:cNvPr>
        <p:cNvGrpSpPr/>
        <p:nvPr/>
      </p:nvGrpSpPr>
      <p:grpSpPr>
        <a:xfrm>
          <a:off x="0" y="0"/>
          <a:ext cx="0" cy="0"/>
          <a:chOff x="0" y="0"/>
          <a:chExt cx="0" cy="0"/>
        </a:xfrm>
      </p:grpSpPr>
      <p:sp>
        <p:nvSpPr>
          <p:cNvPr id="21" name="İçerik Yer Tutucusu 20">
            <a:extLst>
              <a:ext uri="{FF2B5EF4-FFF2-40B4-BE49-F238E27FC236}">
                <a16:creationId xmlns:a16="http://schemas.microsoft.com/office/drawing/2014/main" id="{994E31CA-5407-4306-86D2-D4518C92100B}"/>
              </a:ext>
            </a:extLst>
          </p:cNvPr>
          <p:cNvSpPr>
            <a:spLocks noGrp="1"/>
          </p:cNvSpPr>
          <p:nvPr>
            <p:ph idx="1"/>
          </p:nvPr>
        </p:nvSpPr>
        <p:spPr>
          <a:xfrm>
            <a:off x="1451579" y="1306286"/>
            <a:ext cx="6195784" cy="4160061"/>
          </a:xfrm>
        </p:spPr>
        <p:txBody>
          <a:bodyPr vert="horz" lIns="91440" tIns="45720" rIns="91440" bIns="45720" rtlCol="0">
            <a:normAutofit/>
          </a:bodyPr>
          <a:lstStyle/>
          <a:p>
            <a:pPr marL="0">
              <a:spcBef>
                <a:spcPts val="2500"/>
              </a:spcBef>
            </a:pPr>
            <a:r>
              <a:rPr lang="en-US" b="1" dirty="0" err="1"/>
              <a:t>Bağdaşıklık</a:t>
            </a:r>
            <a:r>
              <a:rPr lang="en-US" b="1" dirty="0"/>
              <a:t> (Cohesion)</a:t>
            </a:r>
            <a:r>
              <a:rPr lang="tr-TR" dirty="0"/>
              <a:t> </a:t>
            </a:r>
          </a:p>
          <a:p>
            <a:pPr marL="0" indent="0">
              <a:spcBef>
                <a:spcPts val="2500"/>
              </a:spcBef>
              <a:buNone/>
            </a:pPr>
            <a:r>
              <a:rPr lang="tr-TR" dirty="0"/>
              <a:t>Metnin devamlılığı açısından bağdaşıklık önemli bir ölçüttür. Bağdaşıklık için </a:t>
            </a:r>
            <a:r>
              <a:rPr lang="tr-TR" dirty="0">
                <a:solidFill>
                  <a:srgbClr val="FF0000"/>
                </a:solidFill>
              </a:rPr>
              <a:t>gönderim ögeleri, kullanım/yineleme, veya bağlayıcı ifadeler </a:t>
            </a:r>
            <a:r>
              <a:rPr lang="tr-TR" dirty="0"/>
              <a:t>gibi aygıtlar kullanılabilir.</a:t>
            </a:r>
          </a:p>
        </p:txBody>
      </p:sp>
      <p:pic>
        <p:nvPicPr>
          <p:cNvPr id="54" name="Graphic 53" descr="Onay işareti">
            <a:extLst>
              <a:ext uri="{FF2B5EF4-FFF2-40B4-BE49-F238E27FC236}">
                <a16:creationId xmlns:a16="http://schemas.microsoft.com/office/drawing/2014/main" id="{3C2B652D-3FD4-4710-7590-7362B2983FE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756" y="2277991"/>
            <a:ext cx="2926098" cy="2926098"/>
          </a:xfrm>
          <a:prstGeom prst="rect">
            <a:avLst/>
          </a:prstGeom>
        </p:spPr>
      </p:pic>
    </p:spTree>
    <p:extLst>
      <p:ext uri="{BB962C8B-B14F-4D97-AF65-F5344CB8AC3E}">
        <p14:creationId xmlns:p14="http://schemas.microsoft.com/office/powerpoint/2010/main" val="1078225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D6DD3F20-7F71-9FB2-A3D0-E0B6239CAFCE}"/>
            </a:ext>
          </a:extLst>
        </p:cNvPr>
        <p:cNvGrpSpPr/>
        <p:nvPr/>
      </p:nvGrpSpPr>
      <p:grpSpPr>
        <a:xfrm>
          <a:off x="0" y="0"/>
          <a:ext cx="0" cy="0"/>
          <a:chOff x="0" y="0"/>
          <a:chExt cx="0" cy="0"/>
        </a:xfrm>
      </p:grpSpPr>
      <p:sp>
        <p:nvSpPr>
          <p:cNvPr id="21" name="İçerik Yer Tutucusu 20">
            <a:extLst>
              <a:ext uri="{FF2B5EF4-FFF2-40B4-BE49-F238E27FC236}">
                <a16:creationId xmlns:a16="http://schemas.microsoft.com/office/drawing/2014/main" id="{2AC684B6-49EF-1942-3480-4FA0EFABA0B5}"/>
              </a:ext>
            </a:extLst>
          </p:cNvPr>
          <p:cNvSpPr>
            <a:spLocks noGrp="1"/>
          </p:cNvSpPr>
          <p:nvPr>
            <p:ph idx="1"/>
          </p:nvPr>
        </p:nvSpPr>
        <p:spPr>
          <a:xfrm>
            <a:off x="1451579" y="1306286"/>
            <a:ext cx="6195784" cy="4160061"/>
          </a:xfrm>
        </p:spPr>
        <p:txBody>
          <a:bodyPr vert="horz" lIns="91440" tIns="45720" rIns="91440" bIns="45720" rtlCol="0">
            <a:normAutofit/>
          </a:bodyPr>
          <a:lstStyle/>
          <a:p>
            <a:pPr marL="0">
              <a:spcBef>
                <a:spcPts val="2500"/>
              </a:spcBef>
            </a:pPr>
            <a:r>
              <a:rPr lang="en-US" b="1" dirty="0" err="1"/>
              <a:t>Bağdaşıklık</a:t>
            </a:r>
            <a:r>
              <a:rPr lang="tr-TR" dirty="0"/>
              <a:t> </a:t>
            </a:r>
          </a:p>
          <a:p>
            <a:pPr marL="0" indent="0">
              <a:spcBef>
                <a:spcPts val="2500"/>
              </a:spcBef>
              <a:buNone/>
            </a:pPr>
            <a:r>
              <a:rPr lang="tr-TR" dirty="0"/>
              <a:t>Sıfatlar, zamirler… </a:t>
            </a:r>
            <a:r>
              <a:rPr lang="tr-TR" dirty="0">
                <a:solidFill>
                  <a:srgbClr val="FF0000"/>
                </a:solidFill>
              </a:rPr>
              <a:t>gönderim ögeleri</a:t>
            </a:r>
            <a:r>
              <a:rPr lang="tr-TR" dirty="0"/>
              <a:t>dir.</a:t>
            </a:r>
          </a:p>
          <a:p>
            <a:pPr marL="0" indent="0">
              <a:spcBef>
                <a:spcPts val="2500"/>
              </a:spcBef>
              <a:buNone/>
            </a:pPr>
            <a:r>
              <a:rPr lang="tr-TR" i="1" dirty="0"/>
              <a:t>Ali, bütünlemeye kaldı. Bu durum onu çok üzdü.</a:t>
            </a:r>
            <a:r>
              <a:rPr lang="tr-TR" dirty="0"/>
              <a:t> </a:t>
            </a:r>
          </a:p>
          <a:p>
            <a:pPr marL="0" indent="0">
              <a:spcBef>
                <a:spcPts val="2500"/>
              </a:spcBef>
              <a:buNone/>
            </a:pPr>
            <a:r>
              <a:rPr lang="tr-TR" dirty="0"/>
              <a:t>Onun güzelliği dillere destandı. Çok güzel kadındı Ayşe çok </a:t>
            </a:r>
          </a:p>
        </p:txBody>
      </p:sp>
      <p:pic>
        <p:nvPicPr>
          <p:cNvPr id="54" name="Graphic 53" descr="Onay işareti">
            <a:extLst>
              <a:ext uri="{FF2B5EF4-FFF2-40B4-BE49-F238E27FC236}">
                <a16:creationId xmlns:a16="http://schemas.microsoft.com/office/drawing/2014/main" id="{40370207-9435-B0A8-6669-939A3ECC71F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756" y="2277991"/>
            <a:ext cx="2926098" cy="2926098"/>
          </a:xfrm>
          <a:prstGeom prst="rect">
            <a:avLst/>
          </a:prstGeom>
        </p:spPr>
      </p:pic>
    </p:spTree>
    <p:extLst>
      <p:ext uri="{BB962C8B-B14F-4D97-AF65-F5344CB8AC3E}">
        <p14:creationId xmlns:p14="http://schemas.microsoft.com/office/powerpoint/2010/main" val="2683811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16D86E2B-3F4E-4BFD-07A1-FEAC07BE3836}"/>
            </a:ext>
          </a:extLst>
        </p:cNvPr>
        <p:cNvGrpSpPr/>
        <p:nvPr/>
      </p:nvGrpSpPr>
      <p:grpSpPr>
        <a:xfrm>
          <a:off x="0" y="0"/>
          <a:ext cx="0" cy="0"/>
          <a:chOff x="0" y="0"/>
          <a:chExt cx="0" cy="0"/>
        </a:xfrm>
      </p:grpSpPr>
      <p:sp>
        <p:nvSpPr>
          <p:cNvPr id="21" name="İçerik Yer Tutucusu 20">
            <a:extLst>
              <a:ext uri="{FF2B5EF4-FFF2-40B4-BE49-F238E27FC236}">
                <a16:creationId xmlns:a16="http://schemas.microsoft.com/office/drawing/2014/main" id="{173E545A-9877-C7C5-2C64-7844C6620F1D}"/>
              </a:ext>
            </a:extLst>
          </p:cNvPr>
          <p:cNvSpPr>
            <a:spLocks noGrp="1"/>
          </p:cNvSpPr>
          <p:nvPr>
            <p:ph idx="1"/>
          </p:nvPr>
        </p:nvSpPr>
        <p:spPr>
          <a:xfrm>
            <a:off x="1451579" y="1270660"/>
            <a:ext cx="6195784" cy="4195687"/>
          </a:xfrm>
        </p:spPr>
        <p:txBody>
          <a:bodyPr vert="horz" lIns="91440" tIns="45720" rIns="91440" bIns="45720" rtlCol="0">
            <a:normAutofit/>
          </a:bodyPr>
          <a:lstStyle/>
          <a:p>
            <a:pPr marL="0">
              <a:spcBef>
                <a:spcPts val="2500"/>
              </a:spcBef>
            </a:pPr>
            <a:r>
              <a:rPr lang="en-US" b="1" dirty="0" err="1"/>
              <a:t>Bağdaşıklık</a:t>
            </a:r>
            <a:r>
              <a:rPr lang="tr-TR" dirty="0"/>
              <a:t> </a:t>
            </a:r>
          </a:p>
          <a:p>
            <a:pPr marL="0" indent="0">
              <a:spcBef>
                <a:spcPts val="2500"/>
              </a:spcBef>
              <a:buNone/>
            </a:pPr>
            <a:r>
              <a:rPr lang="tr-TR" dirty="0">
                <a:solidFill>
                  <a:srgbClr val="FF0000"/>
                </a:solidFill>
              </a:rPr>
              <a:t>Çağrışımlar </a:t>
            </a:r>
            <a:r>
              <a:rPr lang="tr-TR" dirty="0"/>
              <a:t>bizim uzun dönem hafızamızda depolanan bilgimiz üzerine temellidir ve dolaylı art gönderimlerin kullanımı ve yorumlanmasında önemli bir rol oynarlar.</a:t>
            </a:r>
          </a:p>
          <a:p>
            <a:pPr marL="0" indent="0">
              <a:spcBef>
                <a:spcPts val="2500"/>
              </a:spcBef>
              <a:buNone/>
            </a:pPr>
            <a:r>
              <a:rPr lang="tr-TR" i="1" dirty="0"/>
              <a:t>Kar üstüne parmağından üç damla kan düştü. </a:t>
            </a:r>
            <a:r>
              <a:rPr lang="tr-TR" i="1" dirty="0">
                <a:solidFill>
                  <a:srgbClr val="FF0000"/>
                </a:solidFill>
              </a:rPr>
              <a:t>Beyaz</a:t>
            </a:r>
            <a:r>
              <a:rPr lang="tr-TR" i="1" dirty="0"/>
              <a:t> üzerinde </a:t>
            </a:r>
            <a:r>
              <a:rPr lang="tr-TR" i="1" dirty="0">
                <a:solidFill>
                  <a:srgbClr val="FF0000"/>
                </a:solidFill>
              </a:rPr>
              <a:t>kırmızı</a:t>
            </a:r>
            <a:r>
              <a:rPr lang="tr-TR" i="1" dirty="0"/>
              <a:t> güzel durdu, diye düşündü.</a:t>
            </a:r>
            <a:endParaRPr lang="tr-TR" dirty="0"/>
          </a:p>
        </p:txBody>
      </p:sp>
      <p:pic>
        <p:nvPicPr>
          <p:cNvPr id="54" name="Graphic 53" descr="Onay işareti">
            <a:extLst>
              <a:ext uri="{FF2B5EF4-FFF2-40B4-BE49-F238E27FC236}">
                <a16:creationId xmlns:a16="http://schemas.microsoft.com/office/drawing/2014/main" id="{775C20D8-9909-D4EB-7022-9FC729F8578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756" y="2277991"/>
            <a:ext cx="2926098" cy="2926098"/>
          </a:xfrm>
          <a:prstGeom prst="rect">
            <a:avLst/>
          </a:prstGeom>
        </p:spPr>
      </p:pic>
    </p:spTree>
    <p:extLst>
      <p:ext uri="{BB962C8B-B14F-4D97-AF65-F5344CB8AC3E}">
        <p14:creationId xmlns:p14="http://schemas.microsoft.com/office/powerpoint/2010/main" val="386978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24C349AA-86ED-6E86-2156-95323F8A27E0}"/>
            </a:ext>
          </a:extLst>
        </p:cNvPr>
        <p:cNvGrpSpPr/>
        <p:nvPr/>
      </p:nvGrpSpPr>
      <p:grpSpPr>
        <a:xfrm>
          <a:off x="0" y="0"/>
          <a:ext cx="0" cy="0"/>
          <a:chOff x="0" y="0"/>
          <a:chExt cx="0" cy="0"/>
        </a:xfrm>
      </p:grpSpPr>
      <p:sp>
        <p:nvSpPr>
          <p:cNvPr id="21" name="İçerik Yer Tutucusu 20">
            <a:extLst>
              <a:ext uri="{FF2B5EF4-FFF2-40B4-BE49-F238E27FC236}">
                <a16:creationId xmlns:a16="http://schemas.microsoft.com/office/drawing/2014/main" id="{A0014B5F-6CCB-6BB6-DC94-171E8C8D0CB8}"/>
              </a:ext>
            </a:extLst>
          </p:cNvPr>
          <p:cNvSpPr>
            <a:spLocks noGrp="1"/>
          </p:cNvSpPr>
          <p:nvPr>
            <p:ph idx="1"/>
          </p:nvPr>
        </p:nvSpPr>
        <p:spPr>
          <a:xfrm>
            <a:off x="1451579" y="1246910"/>
            <a:ext cx="6195784" cy="4219438"/>
          </a:xfrm>
        </p:spPr>
        <p:txBody>
          <a:bodyPr vert="horz" lIns="91440" tIns="45720" rIns="91440" bIns="45720" rtlCol="0">
            <a:normAutofit/>
          </a:bodyPr>
          <a:lstStyle/>
          <a:p>
            <a:pPr marL="0">
              <a:spcBef>
                <a:spcPts val="2500"/>
              </a:spcBef>
            </a:pPr>
            <a:r>
              <a:rPr lang="en-US" b="1" dirty="0" err="1"/>
              <a:t>Bağdaşıklık</a:t>
            </a:r>
            <a:r>
              <a:rPr lang="tr-TR" dirty="0"/>
              <a:t> </a:t>
            </a:r>
          </a:p>
          <a:p>
            <a:pPr marL="0" indent="0">
              <a:spcBef>
                <a:spcPts val="2500"/>
              </a:spcBef>
              <a:buNone/>
            </a:pPr>
            <a:r>
              <a:rPr lang="tr-TR" dirty="0">
                <a:solidFill>
                  <a:srgbClr val="FF0000"/>
                </a:solidFill>
              </a:rPr>
              <a:t>Bağlayıcı ifadeler </a:t>
            </a:r>
            <a:r>
              <a:rPr lang="tr-TR" dirty="0"/>
              <a:t>bağlaçlar, seçim sağlayıcı ifadeler, anlamın yönünü değiştirenler, özetleyen, sonuç veya anlam ilişkisi kuran kelimeler de bağdaşıklık unsurunu tamamlar.</a:t>
            </a:r>
          </a:p>
          <a:p>
            <a:pPr marL="0" indent="0">
              <a:spcBef>
                <a:spcPts val="2500"/>
              </a:spcBef>
              <a:buNone/>
            </a:pPr>
            <a:r>
              <a:rPr lang="tr-TR" dirty="0">
                <a:solidFill>
                  <a:srgbClr val="FF0000"/>
                </a:solidFill>
              </a:rPr>
              <a:t>Bu, şu, o, aklıma gelmişken, aksine, özetle, sebebiyle, kısacası, yalnız şu da var…</a:t>
            </a:r>
          </a:p>
        </p:txBody>
      </p:sp>
      <p:pic>
        <p:nvPicPr>
          <p:cNvPr id="54" name="Graphic 53" descr="Onay işareti">
            <a:extLst>
              <a:ext uri="{FF2B5EF4-FFF2-40B4-BE49-F238E27FC236}">
                <a16:creationId xmlns:a16="http://schemas.microsoft.com/office/drawing/2014/main" id="{A05A92EA-1D2F-9295-C56F-FF78063D918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756" y="2277991"/>
            <a:ext cx="2926098" cy="2926098"/>
          </a:xfrm>
          <a:prstGeom prst="rect">
            <a:avLst/>
          </a:prstGeom>
        </p:spPr>
      </p:pic>
    </p:spTree>
    <p:extLst>
      <p:ext uri="{BB962C8B-B14F-4D97-AF65-F5344CB8AC3E}">
        <p14:creationId xmlns:p14="http://schemas.microsoft.com/office/powerpoint/2010/main" val="3254554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B5C976A7-1310-1345-49A0-859A923F5535}"/>
            </a:ext>
          </a:extLst>
        </p:cNvPr>
        <p:cNvGrpSpPr/>
        <p:nvPr/>
      </p:nvGrpSpPr>
      <p:grpSpPr>
        <a:xfrm>
          <a:off x="0" y="0"/>
          <a:ext cx="0" cy="0"/>
          <a:chOff x="0" y="0"/>
          <a:chExt cx="0" cy="0"/>
        </a:xfrm>
      </p:grpSpPr>
      <p:sp>
        <p:nvSpPr>
          <p:cNvPr id="21" name="İçerik Yer Tutucusu 20">
            <a:extLst>
              <a:ext uri="{FF2B5EF4-FFF2-40B4-BE49-F238E27FC236}">
                <a16:creationId xmlns:a16="http://schemas.microsoft.com/office/drawing/2014/main" id="{60D03B31-8495-60F1-307F-6100D026857C}"/>
              </a:ext>
            </a:extLst>
          </p:cNvPr>
          <p:cNvSpPr>
            <a:spLocks noGrp="1"/>
          </p:cNvSpPr>
          <p:nvPr>
            <p:ph idx="1"/>
          </p:nvPr>
        </p:nvSpPr>
        <p:spPr>
          <a:xfrm>
            <a:off x="1451579" y="1330036"/>
            <a:ext cx="6195784" cy="4465122"/>
          </a:xfrm>
        </p:spPr>
        <p:txBody>
          <a:bodyPr vert="horz" lIns="91440" tIns="45720" rIns="91440" bIns="45720" rtlCol="0">
            <a:normAutofit fontScale="77500" lnSpcReduction="20000"/>
          </a:bodyPr>
          <a:lstStyle/>
          <a:p>
            <a:pPr marL="0">
              <a:spcBef>
                <a:spcPts val="2500"/>
              </a:spcBef>
            </a:pPr>
            <a:r>
              <a:rPr lang="tr-TR" b="1" dirty="0"/>
              <a:t>Tutarlılık (</a:t>
            </a:r>
            <a:r>
              <a:rPr lang="tr-TR" b="1" dirty="0" err="1"/>
              <a:t>Coherence</a:t>
            </a:r>
            <a:r>
              <a:rPr lang="tr-TR" b="1" dirty="0"/>
              <a:t>)</a:t>
            </a:r>
            <a:endParaRPr lang="tr-TR" dirty="0"/>
          </a:p>
          <a:p>
            <a:pPr marL="0" indent="0" algn="just">
              <a:spcBef>
                <a:spcPts val="2500"/>
              </a:spcBef>
              <a:buNone/>
            </a:pPr>
            <a:r>
              <a:rPr lang="tr-TR" b="1" dirty="0"/>
              <a:t>Tutarlılık, </a:t>
            </a:r>
            <a:r>
              <a:rPr lang="tr-TR" b="1" dirty="0" err="1"/>
              <a:t>mental</a:t>
            </a:r>
            <a:r>
              <a:rPr lang="tr-TR" b="1" dirty="0"/>
              <a:t> bir olgudur.</a:t>
            </a:r>
            <a:r>
              <a:rPr lang="tr-TR" dirty="0"/>
              <a:t> Dil kullanıcısı, tutarlılığı metindeki farklı bilgi birimlerini birleştirerek kurar. </a:t>
            </a:r>
            <a:r>
              <a:rPr lang="tr-TR" dirty="0">
                <a:solidFill>
                  <a:srgbClr val="FF0000"/>
                </a:solidFill>
              </a:rPr>
              <a:t>Metinsel tutarlılık bir mantık ilişkisine (neden-sonuç, ama.-sonuç, koşul, karşıtlık, genelleme, örnekleme) dayanır. </a:t>
            </a:r>
            <a:r>
              <a:rPr lang="tr-TR" dirty="0"/>
              <a:t>Konu devamlılığı ve zaman devamlılığı da metinsel tutarlılık açısından gereklidir.</a:t>
            </a:r>
            <a:endParaRPr lang="tr-TR" dirty="0">
              <a:solidFill>
                <a:srgbClr val="FF0000"/>
              </a:solidFill>
            </a:endParaRPr>
          </a:p>
          <a:p>
            <a:r>
              <a:rPr lang="tr-TR" dirty="0"/>
              <a:t>İ</a:t>
            </a:r>
            <a:r>
              <a:rPr lang="tr-TR" b="1" dirty="0"/>
              <a:t>lişkisel tutarlılık</a:t>
            </a:r>
            <a:r>
              <a:rPr lang="tr-TR" dirty="0"/>
              <a:t>ta tutarlılık ilişkileri iki metin parçasını birbirine bağlayan ilişkilerle ilgilidir; neden-sonuç, sorun-çözüm gibi. Bunlar yeni </a:t>
            </a:r>
            <a:r>
              <a:rPr lang="tr-TR" b="1" dirty="0" err="1"/>
              <a:t>mental</a:t>
            </a:r>
            <a:r>
              <a:rPr lang="tr-TR" b="1" dirty="0"/>
              <a:t> yüzeyler kuran dilbilimsel ifadelerdir</a:t>
            </a:r>
            <a:r>
              <a:rPr lang="tr-TR" dirty="0"/>
              <a:t>. </a:t>
            </a:r>
            <a:r>
              <a:rPr lang="en-US" dirty="0" err="1"/>
              <a:t>Bağlaçlar</a:t>
            </a:r>
            <a:r>
              <a:rPr lang="en-US" dirty="0"/>
              <a:t> (</a:t>
            </a:r>
            <a:r>
              <a:rPr lang="en-US" dirty="0" err="1"/>
              <a:t>çünkü</a:t>
            </a:r>
            <a:r>
              <a:rPr lang="en-US" dirty="0"/>
              <a:t>, </a:t>
            </a:r>
            <a:r>
              <a:rPr lang="en-US" dirty="0" err="1"/>
              <a:t>bu</a:t>
            </a:r>
            <a:r>
              <a:rPr lang="en-US" dirty="0"/>
              <a:t> </a:t>
            </a:r>
            <a:r>
              <a:rPr lang="en-US" dirty="0" err="1"/>
              <a:t>yüzden</a:t>
            </a:r>
            <a:r>
              <a:rPr lang="en-US" dirty="0"/>
              <a:t>, </a:t>
            </a:r>
            <a:r>
              <a:rPr lang="en-US" dirty="0" err="1"/>
              <a:t>ancak</a:t>
            </a:r>
            <a:r>
              <a:rPr lang="en-US" dirty="0"/>
              <a:t>, </a:t>
            </a:r>
            <a:r>
              <a:rPr lang="en-US" dirty="0" err="1"/>
              <a:t>fakat</a:t>
            </a:r>
            <a:r>
              <a:rPr lang="en-US" dirty="0"/>
              <a:t>…) </a:t>
            </a:r>
            <a:r>
              <a:rPr lang="tr-TR" dirty="0"/>
              <a:t>bazı kalıp ifadeler zihnimizde anlamı kurmamıza yardımcı olan </a:t>
            </a:r>
            <a:r>
              <a:rPr lang="tr-TR" b="1" dirty="0" err="1"/>
              <a:t>mental</a:t>
            </a:r>
            <a:r>
              <a:rPr lang="tr-TR" b="1" dirty="0"/>
              <a:t> yüzeyler</a:t>
            </a:r>
            <a:r>
              <a:rPr lang="tr-TR" dirty="0"/>
              <a:t> oluşturur.</a:t>
            </a:r>
          </a:p>
          <a:p>
            <a:r>
              <a:rPr lang="tr-TR" b="1" dirty="0"/>
              <a:t>Neden–sonuç</a:t>
            </a:r>
            <a:r>
              <a:rPr lang="tr-TR" dirty="0"/>
              <a:t> → “Yağmur yağdı, bu yüzden ıslandım.”</a:t>
            </a:r>
          </a:p>
          <a:p>
            <a:r>
              <a:rPr lang="tr-TR" b="1" dirty="0"/>
              <a:t>Sorun–çözüm</a:t>
            </a:r>
            <a:r>
              <a:rPr lang="tr-TR" dirty="0"/>
              <a:t> → “Arabam bozuldu, tamirciye götürdüm.»</a:t>
            </a:r>
          </a:p>
          <a:p>
            <a:r>
              <a:rPr lang="tr-TR" dirty="0">
                <a:solidFill>
                  <a:srgbClr val="FF0000"/>
                </a:solidFill>
              </a:rPr>
              <a:t>Çok çalıştı. Sınavı kazandı (değerlendirin)</a:t>
            </a:r>
          </a:p>
        </p:txBody>
      </p:sp>
      <p:pic>
        <p:nvPicPr>
          <p:cNvPr id="54" name="Graphic 53" descr="Onay işareti">
            <a:extLst>
              <a:ext uri="{FF2B5EF4-FFF2-40B4-BE49-F238E27FC236}">
                <a16:creationId xmlns:a16="http://schemas.microsoft.com/office/drawing/2014/main" id="{DFA89B23-52DC-AA85-C381-6489A1335F2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756" y="2277991"/>
            <a:ext cx="2926098" cy="2926098"/>
          </a:xfrm>
          <a:prstGeom prst="rect">
            <a:avLst/>
          </a:prstGeom>
        </p:spPr>
      </p:pic>
    </p:spTree>
    <p:extLst>
      <p:ext uri="{BB962C8B-B14F-4D97-AF65-F5344CB8AC3E}">
        <p14:creationId xmlns:p14="http://schemas.microsoft.com/office/powerpoint/2010/main" val="3626229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EA78B912-6CFE-2642-9BFC-78D676C2524D}"/>
            </a:ext>
          </a:extLst>
        </p:cNvPr>
        <p:cNvGrpSpPr/>
        <p:nvPr/>
      </p:nvGrpSpPr>
      <p:grpSpPr>
        <a:xfrm>
          <a:off x="0" y="0"/>
          <a:ext cx="0" cy="0"/>
          <a:chOff x="0" y="0"/>
          <a:chExt cx="0" cy="0"/>
        </a:xfrm>
      </p:grpSpPr>
      <p:sp>
        <p:nvSpPr>
          <p:cNvPr id="21" name="İçerik Yer Tutucusu 20">
            <a:extLst>
              <a:ext uri="{FF2B5EF4-FFF2-40B4-BE49-F238E27FC236}">
                <a16:creationId xmlns:a16="http://schemas.microsoft.com/office/drawing/2014/main" id="{66BD63FA-F273-7588-6ED5-0D27F2D9C74B}"/>
              </a:ext>
            </a:extLst>
          </p:cNvPr>
          <p:cNvSpPr>
            <a:spLocks noGrp="1"/>
          </p:cNvSpPr>
          <p:nvPr>
            <p:ph idx="1"/>
          </p:nvPr>
        </p:nvSpPr>
        <p:spPr>
          <a:xfrm>
            <a:off x="1451579" y="1330036"/>
            <a:ext cx="6195784" cy="4465122"/>
          </a:xfrm>
        </p:spPr>
        <p:txBody>
          <a:bodyPr vert="horz" lIns="91440" tIns="45720" rIns="91440" bIns="45720" rtlCol="0">
            <a:normAutofit/>
          </a:bodyPr>
          <a:lstStyle/>
          <a:p>
            <a:pPr marL="0">
              <a:spcBef>
                <a:spcPts val="2500"/>
              </a:spcBef>
            </a:pPr>
            <a:r>
              <a:rPr lang="tr-TR" b="1" dirty="0" err="1"/>
              <a:t>Bilgisellik</a:t>
            </a:r>
            <a:r>
              <a:rPr lang="tr-TR" b="1" dirty="0"/>
              <a:t> (</a:t>
            </a:r>
            <a:r>
              <a:rPr lang="tr-TR" b="1" dirty="0" err="1"/>
              <a:t>Informativity</a:t>
            </a:r>
            <a:r>
              <a:rPr lang="tr-TR" b="1" dirty="0"/>
              <a:t>)</a:t>
            </a:r>
            <a:endParaRPr lang="tr-TR" dirty="0"/>
          </a:p>
          <a:p>
            <a:pPr marL="0" indent="0" algn="just">
              <a:spcBef>
                <a:spcPts val="2500"/>
              </a:spcBef>
              <a:buNone/>
            </a:pPr>
            <a:r>
              <a:rPr lang="tr-TR" dirty="0"/>
              <a:t>Bir metin, </a:t>
            </a:r>
            <a:r>
              <a:rPr lang="tr-TR" dirty="0" err="1"/>
              <a:t>bilgisellik</a:t>
            </a:r>
            <a:r>
              <a:rPr lang="tr-TR" dirty="0"/>
              <a:t> açısından değerlendirilirken daha </a:t>
            </a:r>
            <a:r>
              <a:rPr lang="tr-TR" b="1" dirty="0"/>
              <a:t>genel mi yoksa daha özel mi bir bilgi taşıdığına, daha çok somut mu yoksa soyut mu bilgi taşıdığına; metinde yer alan bilginin gerçeklik durumuna; yani daha fazla veya daha az kurgusal veya gerçek dünyayla ilgili bilgi taşıdığına</a:t>
            </a:r>
            <a:r>
              <a:rPr lang="tr-TR" dirty="0"/>
              <a:t>, bilginin nesnelerine (insanlar, hayvanlar, bitkiler, doğa, nesneler vb. olabilir); taşıdığı bilgiye bakılır. Edebî metinlerde çok sayıda </a:t>
            </a:r>
            <a:r>
              <a:rPr lang="tr-TR" b="1" dirty="0"/>
              <a:t>metafor, ironi, deyim</a:t>
            </a:r>
            <a:r>
              <a:rPr lang="tr-TR" dirty="0"/>
              <a:t> olması anlamayı zorlaştıran önemli etkenlerdir. </a:t>
            </a:r>
          </a:p>
        </p:txBody>
      </p:sp>
      <p:pic>
        <p:nvPicPr>
          <p:cNvPr id="54" name="Graphic 53" descr="Onay işareti">
            <a:extLst>
              <a:ext uri="{FF2B5EF4-FFF2-40B4-BE49-F238E27FC236}">
                <a16:creationId xmlns:a16="http://schemas.microsoft.com/office/drawing/2014/main" id="{1C70D242-3DC1-005F-55FB-799E98B01FA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756" y="2277991"/>
            <a:ext cx="2926098" cy="2926098"/>
          </a:xfrm>
          <a:prstGeom prst="rect">
            <a:avLst/>
          </a:prstGeom>
        </p:spPr>
      </p:pic>
    </p:spTree>
    <p:extLst>
      <p:ext uri="{BB962C8B-B14F-4D97-AF65-F5344CB8AC3E}">
        <p14:creationId xmlns:p14="http://schemas.microsoft.com/office/powerpoint/2010/main" val="1661496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8339A825-EC34-94BB-2C9C-7DF300B8069D}"/>
            </a:ext>
          </a:extLst>
        </p:cNvPr>
        <p:cNvGrpSpPr/>
        <p:nvPr/>
      </p:nvGrpSpPr>
      <p:grpSpPr>
        <a:xfrm>
          <a:off x="0" y="0"/>
          <a:ext cx="0" cy="0"/>
          <a:chOff x="0" y="0"/>
          <a:chExt cx="0" cy="0"/>
        </a:xfrm>
      </p:grpSpPr>
      <p:sp>
        <p:nvSpPr>
          <p:cNvPr id="21" name="İçerik Yer Tutucusu 20">
            <a:extLst>
              <a:ext uri="{FF2B5EF4-FFF2-40B4-BE49-F238E27FC236}">
                <a16:creationId xmlns:a16="http://schemas.microsoft.com/office/drawing/2014/main" id="{7C3024D0-3999-49A3-4162-D14437D170DF}"/>
              </a:ext>
            </a:extLst>
          </p:cNvPr>
          <p:cNvSpPr>
            <a:spLocks noGrp="1"/>
          </p:cNvSpPr>
          <p:nvPr>
            <p:ph idx="1"/>
          </p:nvPr>
        </p:nvSpPr>
        <p:spPr>
          <a:xfrm>
            <a:off x="1451579" y="1330036"/>
            <a:ext cx="6195784" cy="4465122"/>
          </a:xfrm>
        </p:spPr>
        <p:txBody>
          <a:bodyPr vert="horz" lIns="91440" tIns="45720" rIns="91440" bIns="45720" rtlCol="0">
            <a:normAutofit/>
          </a:bodyPr>
          <a:lstStyle/>
          <a:p>
            <a:pPr marL="0">
              <a:spcBef>
                <a:spcPts val="2500"/>
              </a:spcBef>
            </a:pPr>
            <a:r>
              <a:rPr lang="tr-TR" b="1" dirty="0" err="1"/>
              <a:t>Bilgisellik</a:t>
            </a:r>
            <a:r>
              <a:rPr lang="tr-TR" b="1" dirty="0"/>
              <a:t> (</a:t>
            </a:r>
            <a:r>
              <a:rPr lang="tr-TR" b="1" dirty="0" err="1"/>
              <a:t>Informativity</a:t>
            </a:r>
            <a:r>
              <a:rPr lang="tr-TR" b="1" dirty="0"/>
              <a:t>)</a:t>
            </a:r>
            <a:endParaRPr lang="tr-TR" dirty="0"/>
          </a:p>
          <a:p>
            <a:r>
              <a:rPr lang="tr-TR" dirty="0"/>
              <a:t>“Güneş doğudan doğar.”</a:t>
            </a:r>
            <a:r>
              <a:rPr lang="tr-TR" b="1" dirty="0"/>
              <a:t> Değerlendirme:</a:t>
            </a:r>
            <a:r>
              <a:rPr lang="tr-TR" dirty="0"/>
              <a:t> ortak bilgi, bilgisel değeri düşük, herkesçe bilinir, yeni değil.</a:t>
            </a:r>
          </a:p>
          <a:p>
            <a:r>
              <a:rPr lang="tr-TR" dirty="0"/>
              <a:t>“Modern insan yalnızlıkla kuşatılmıştır.” </a:t>
            </a:r>
            <a:r>
              <a:rPr lang="tr-TR" b="1" dirty="0"/>
              <a:t>Değerlendirme: </a:t>
            </a:r>
            <a:r>
              <a:rPr lang="tr-TR" dirty="0"/>
              <a:t>Soyut, felsefi ve tartışmalı bilgi</a:t>
            </a:r>
          </a:p>
          <a:p>
            <a:r>
              <a:rPr lang="tr-TR" dirty="0"/>
              <a:t>“Ejderhalar yüksek dağların ardında yaşarlar.” </a:t>
            </a:r>
            <a:r>
              <a:rPr lang="tr-TR" b="1" dirty="0"/>
              <a:t>Değerlendirme: </a:t>
            </a:r>
            <a:r>
              <a:rPr lang="tr-TR" dirty="0"/>
              <a:t>Kurgusal, gerçek dünyaya ait olmayan ama yine de anlamlı bilgi.</a:t>
            </a:r>
          </a:p>
        </p:txBody>
      </p:sp>
      <p:pic>
        <p:nvPicPr>
          <p:cNvPr id="54" name="Graphic 53" descr="Onay işareti">
            <a:extLst>
              <a:ext uri="{FF2B5EF4-FFF2-40B4-BE49-F238E27FC236}">
                <a16:creationId xmlns:a16="http://schemas.microsoft.com/office/drawing/2014/main" id="{A361047A-E64A-5223-A309-6576C4CD21C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756" y="2277991"/>
            <a:ext cx="2926098" cy="2926098"/>
          </a:xfrm>
          <a:prstGeom prst="rect">
            <a:avLst/>
          </a:prstGeom>
        </p:spPr>
      </p:pic>
    </p:spTree>
    <p:extLst>
      <p:ext uri="{BB962C8B-B14F-4D97-AF65-F5344CB8AC3E}">
        <p14:creationId xmlns:p14="http://schemas.microsoft.com/office/powerpoint/2010/main" val="1665587309"/>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127</TotalTime>
  <Words>1433</Words>
  <Application>Microsoft Macintosh PowerPoint</Application>
  <PresentationFormat>Geniş ekran</PresentationFormat>
  <Paragraphs>91</Paragraphs>
  <Slides>22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22</vt:i4>
      </vt:variant>
    </vt:vector>
  </HeadingPairs>
  <TitlesOfParts>
    <vt:vector size="25" baseType="lpstr">
      <vt:lpstr>Arial</vt:lpstr>
      <vt:lpstr>Gill Sans MT</vt:lpstr>
      <vt:lpstr>Galeri</vt:lpstr>
      <vt:lpstr>METİNSELLİK ÖLÇÜTLERİ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Ders sonu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Mehmet Yeşilkaya</dc:creator>
  <cp:lastModifiedBy>Mehmet Yeşilkaya</cp:lastModifiedBy>
  <cp:revision>46</cp:revision>
  <dcterms:created xsi:type="dcterms:W3CDTF">2026-02-23T21:17:40Z</dcterms:created>
  <dcterms:modified xsi:type="dcterms:W3CDTF">2026-03-02T21:43:48Z</dcterms:modified>
</cp:coreProperties>
</file>